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19" r:id="rId2"/>
    <p:sldId id="420" r:id="rId3"/>
    <p:sldId id="421" r:id="rId4"/>
    <p:sldId id="422" r:id="rId5"/>
    <p:sldId id="423" r:id="rId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B5B"/>
    <a:srgbClr val="B90725"/>
    <a:srgbClr val="A50021"/>
    <a:srgbClr val="3F1E03"/>
    <a:srgbClr val="F79121"/>
    <a:srgbClr val="626262"/>
    <a:srgbClr val="FFDD71"/>
    <a:srgbClr val="5151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42" autoAdjust="0"/>
    <p:restoredTop sz="99267" autoAdjust="0"/>
  </p:normalViewPr>
  <p:slideViewPr>
    <p:cSldViewPr>
      <p:cViewPr>
        <p:scale>
          <a:sx n="110" d="100"/>
          <a:sy n="110" d="100"/>
        </p:scale>
        <p:origin x="-165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pPr>
              <a:defRPr/>
            </a:pPr>
            <a:fld id="{9D9F73F9-26F9-4D6A-8C20-9D447918CB20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pPr>
              <a:defRPr/>
            </a:pPr>
            <a:fld id="{10F25E24-E2E5-4312-A689-EF8315633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0694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pPr>
              <a:defRPr/>
            </a:pPr>
            <a:fld id="{82DD33C9-AB93-4B8A-BCA2-2F2C720414F7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81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pPr>
              <a:defRPr/>
            </a:pPr>
            <a:fld id="{F1ED7AFC-0199-4D18-8588-C08CDAA23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8156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D7AFC-0199-4D18-8588-C08CDAA233D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06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D7AFC-0199-4D18-8588-C08CDAA233D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06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D7AFC-0199-4D18-8588-C08CDAA233D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06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EDD6461-B4F1-45EB-A972-86D01D1129C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D7AFC-0199-4D18-8588-C08CDAA233D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06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C619B-E316-4228-8258-EF3CDDE70E68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E1030-4103-4635-9163-C645B35E9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82E61-D808-4527-85C1-6322BAF831B4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87F0D-6DA3-48B6-9900-82B6FD626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2DDA-548D-4DD5-9248-CF48BC9DEF13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C51C-03D4-4313-A5B2-4A91A6A17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исание бизнес-процесс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-u.ru/sites/default/files/styles/large/public/sov_dir_0.jpg?itok=rl2_9qcH"/>
          <p:cNvPicPr>
            <a:picLocks noChangeAspect="1" noChangeArrowheads="1"/>
          </p:cNvPicPr>
          <p:nvPr userDrawn="1"/>
        </p:nvPicPr>
        <p:blipFill>
          <a:blip r:embed="rId2"/>
          <a:srcRect t="79594" b="6009"/>
          <a:stretch>
            <a:fillRect/>
          </a:stretch>
        </p:blipFill>
        <p:spPr bwMode="auto">
          <a:xfrm>
            <a:off x="-3175" y="-26988"/>
            <a:ext cx="9144000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"/>
          <p:cNvSpPr/>
          <p:nvPr userDrawn="1"/>
        </p:nvSpPr>
        <p:spPr>
          <a:xfrm>
            <a:off x="-7938" y="730250"/>
            <a:ext cx="9151938" cy="46039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239000" cy="533400"/>
          </a:xfrm>
          <a:prstGeom prst="rect">
            <a:avLst/>
          </a:prstGeom>
          <a:noFill/>
        </p:spPr>
        <p:txBody>
          <a:bodyPr/>
          <a:lstStyle>
            <a:lvl1pPr algn="l" eaLnBrk="1" latinLnBrk="0" hangingPunct="1">
              <a:defRPr kumimoji="0" lang="ru-RU" sz="2000" b="1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fld id="{C289E68A-7191-4723-951F-5B0A74BE2E55}" type="datetime1">
              <a:rPr lang="ru-RU" smtClean="0"/>
              <a:pPr>
                <a:defRPr/>
              </a:pPr>
              <a:t>22.12.2021</a:t>
            </a:fld>
            <a:endParaRPr dirty="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2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1EAF0E-1C8E-48D2-92ED-C1FD2F5740B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9DE0A-49A8-406A-9050-209B6A4C639C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4EE5-164F-43E6-8D71-F6E1418B5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F61F-BF8F-4221-B6B5-4B672E13948A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1649B-8C53-45EF-9D34-92B495D3D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C7B4-C409-4188-8B03-ABF788019718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0312-5321-4521-A780-3D4EE6070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8D87A-B21A-415F-9A9B-66B59409936A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81F33-B7EB-471A-94EA-D99D6BCAE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FA4EF-48B4-4689-9680-E71720F57396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0C42-9C74-47A6-9A30-15F4E2862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71AED-3F87-4056-B3D8-52AF61E21879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8B269-E2D3-4F0E-BA44-7D64B998C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40A8C-FBE1-4451-B832-849A9F4BDDC9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E556-C760-4DC5-A2C0-1F85D19E9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1613-EE29-43A4-8DEB-4A1B3695C9B9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026E8-C29D-4D04-8BCC-038F0D2EB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C13AA5-62B2-4D40-8F83-EC08B3226DB3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B1426E-A9C2-4D1D-8CA2-9D4DD6945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gasprinskylibrary.ru/wp-content/uploads/2019/04/national-projekt-cultu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893"/>
          <a:stretch/>
        </p:blipFill>
        <p:spPr bwMode="auto">
          <a:xfrm>
            <a:off x="155575" y="1144210"/>
            <a:ext cx="915963" cy="8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35" descr="https://static.vecteezy.com/system/resources/previews/000/097/641/original/sport-circle-icons-vector.jpg"/>
          <p:cNvSpPr>
            <a:spLocks noChangeAspect="1" noChangeArrowheads="1"/>
          </p:cNvSpPr>
          <p:nvPr/>
        </p:nvSpPr>
        <p:spPr bwMode="auto">
          <a:xfrm>
            <a:off x="155575" y="-14393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AutoShape 37" descr="https://static.vecteezy.com/system/resources/previews/000/097/641/original/sport-circle-icons-vector.jpg"/>
          <p:cNvSpPr>
            <a:spLocks noChangeAspect="1" noChangeArrowheads="1"/>
          </p:cNvSpPr>
          <p:nvPr/>
        </p:nvSpPr>
        <p:spPr bwMode="auto">
          <a:xfrm>
            <a:off x="307975" y="846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039193" y="1347414"/>
            <a:ext cx="2350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</a:rPr>
              <a:t>НП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«Культура»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0" y="2643182"/>
            <a:ext cx="5572132" cy="1857387"/>
          </a:xfrm>
        </p:spPr>
        <p:txBody>
          <a:bodyPr>
            <a:noAutofit/>
          </a:bodyPr>
          <a:lstStyle/>
          <a:p>
            <a:pPr lvl="0" eaLnBrk="1" hangingPunct="1"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Выполнено оснащение МБУ ДО «ДШИ №1» музыкальными инструментами, учебной литературой, мебелью, оборудованием.</a:t>
            </a:r>
          </a:p>
          <a:p>
            <a:pPr lvl="0" eaLnBrk="1" hangingPunct="1">
              <a:buClr>
                <a:schemeClr val="tx2"/>
              </a:buClr>
              <a:buFont typeface="Wingdings" pitchFamily="2" charset="2"/>
              <a:buChar char="Ø"/>
              <a:defRPr/>
            </a:pPr>
            <a:endParaRPr lang="ru-RU" altLang="ru-RU" sz="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  <a:p>
            <a:pPr lvl="0" eaLnBrk="1" hangingPunct="1"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Выполнен капитальный ремонт ДК поселка Центральный.</a:t>
            </a:r>
          </a:p>
          <a:p>
            <a:pPr lvl="0" eaLnBrk="1" hangingPunct="1"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Переоснащена библиотека-филиал № 15 </a:t>
            </a:r>
          </a:p>
          <a:p>
            <a:pPr lvl="0" eaLnBrk="1" hangingPunct="1">
              <a:buClr>
                <a:schemeClr val="tx2"/>
              </a:buClr>
              <a:buNone/>
              <a:defRPr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по модельному стандарту.</a:t>
            </a:r>
          </a:p>
        </p:txBody>
      </p:sp>
      <p:pic>
        <p:nvPicPr>
          <p:cNvPr id="18" name="Рисунок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404" r="15103"/>
          <a:stretch/>
        </p:blipFill>
        <p:spPr bwMode="auto">
          <a:xfrm>
            <a:off x="0" y="12665"/>
            <a:ext cx="1115616" cy="112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115616" y="188640"/>
            <a:ext cx="5612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 b="1" cap="all" spc="150" dirty="0" smtClean="0">
                <a:solidFill>
                  <a:srgbClr val="C00000"/>
                </a:solidFill>
              </a:rPr>
              <a:t>Муниципальная составляющая</a:t>
            </a:r>
          </a:p>
          <a:p>
            <a:pPr eaLnBrk="0" hangingPunct="0"/>
            <a:r>
              <a:rPr lang="ru-RU" altLang="ru-RU" sz="2400" b="1" cap="all" spc="150" dirty="0" smtClean="0">
                <a:solidFill>
                  <a:srgbClr val="C00000"/>
                </a:solidFill>
              </a:rPr>
              <a:t>национальных проектов</a:t>
            </a:r>
            <a:endParaRPr lang="ru-RU" altLang="ru-RU" sz="2400" b="1" cap="all" spc="150" dirty="0">
              <a:solidFill>
                <a:srgbClr val="C00000"/>
              </a:solidFill>
            </a:endParaRP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 rot="5400000">
            <a:off x="618671" y="397553"/>
            <a:ext cx="124998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defTabSz="800100">
              <a:spcAft>
                <a:spcPts val="0"/>
              </a:spcAft>
              <a:defRPr b="1">
                <a:solidFill>
                  <a:srgbClr val="C00000"/>
                </a:solidFill>
                <a:cs typeface="Calibri" pitchFamily="34" charset="0"/>
              </a:defRPr>
            </a:lvl1pPr>
          </a:lstStyle>
          <a:p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14414" y="1785926"/>
            <a:ext cx="1318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 b="1" dirty="0" smtClean="0">
                <a:solidFill>
                  <a:srgbClr val="C00000"/>
                </a:solidFill>
              </a:rPr>
              <a:t>2021 год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mincult-kuzbass.ru/upload/medialibrary/79f/79fcc8d896d35f437f8cd4582c8507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9477"/>
            <a:ext cx="1380517" cy="1193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428992" y="1416594"/>
            <a:ext cx="2466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РП «Культурная среда»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2844" y="2214554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Финансирование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11,7 </a:t>
            </a:r>
            <a:r>
              <a:rPr lang="ru-RU" altLang="ru-RU" sz="1600" b="1" dirty="0">
                <a:solidFill>
                  <a:srgbClr val="C00000"/>
                </a:solidFill>
              </a:rPr>
              <a:t>млн. рублей</a:t>
            </a:r>
          </a:p>
        </p:txBody>
      </p:sp>
      <p:pic>
        <p:nvPicPr>
          <p:cNvPr id="30" name="Рисунок 29" descr="Фото №3 В помещении библиоте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2000240"/>
            <a:ext cx="2500329" cy="2136870"/>
          </a:xfrm>
          <a:prstGeom prst="rect">
            <a:avLst/>
          </a:prstGeom>
          <a:noFill/>
        </p:spPr>
      </p:pic>
      <p:pic>
        <p:nvPicPr>
          <p:cNvPr id="28" name="Рисунок 27" descr="Снимок экрана 2021—12—22 в 15.58.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4500570"/>
            <a:ext cx="2698937" cy="1571636"/>
          </a:xfrm>
          <a:prstGeom prst="rect">
            <a:avLst/>
          </a:prstGeom>
        </p:spPr>
      </p:pic>
      <p:pic>
        <p:nvPicPr>
          <p:cNvPr id="31" name="Рисунок 30" descr="Снимок экрана 2021—12—22 в 15.58.1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4500570"/>
            <a:ext cx="2723377" cy="1571636"/>
          </a:xfrm>
          <a:prstGeom prst="rect">
            <a:avLst/>
          </a:prstGeom>
        </p:spPr>
      </p:pic>
      <p:pic>
        <p:nvPicPr>
          <p:cNvPr id="32" name="Рисунок 31" descr="Снимок экрана 2021—12—22 в 16.02.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3636" y="4500570"/>
            <a:ext cx="2733280" cy="1571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09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www.16school.com/images/news/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66" y="1071546"/>
            <a:ext cx="864334" cy="80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35" descr="https://static.vecteezy.com/system/resources/previews/000/097/641/original/sport-circle-icons-vector.jpg"/>
          <p:cNvSpPr>
            <a:spLocks noChangeAspect="1" noChangeArrowheads="1"/>
          </p:cNvSpPr>
          <p:nvPr/>
        </p:nvSpPr>
        <p:spPr bwMode="auto">
          <a:xfrm>
            <a:off x="155575" y="-14393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270" name="AutoShape 37" descr="https://static.vecteezy.com/system/resources/previews/000/097/641/original/sport-circle-icons-vector.jpg"/>
          <p:cNvSpPr>
            <a:spLocks noChangeAspect="1" noChangeArrowheads="1"/>
          </p:cNvSpPr>
          <p:nvPr/>
        </p:nvSpPr>
        <p:spPr bwMode="auto">
          <a:xfrm>
            <a:off x="307975" y="846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000100" y="1181385"/>
            <a:ext cx="3143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kern="0" dirty="0" smtClean="0">
                <a:solidFill>
                  <a:srgbClr val="C00000"/>
                </a:solidFill>
              </a:rPr>
              <a:t>НП «Образование»</a:t>
            </a:r>
            <a:endParaRPr lang="ru-RU" altLang="ru-RU" sz="2400" b="1" kern="0" dirty="0">
              <a:solidFill>
                <a:srgbClr val="C00000"/>
              </a:solidFill>
            </a:endParaRPr>
          </a:p>
        </p:txBody>
      </p:sp>
      <p:pic>
        <p:nvPicPr>
          <p:cNvPr id="33" name="Рисунок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404" r="15103"/>
          <a:stretch/>
        </p:blipFill>
        <p:spPr bwMode="auto">
          <a:xfrm>
            <a:off x="0" y="12665"/>
            <a:ext cx="1115616" cy="112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1115616" y="142852"/>
            <a:ext cx="51331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 b="1" kern="0" dirty="0" smtClean="0">
                <a:solidFill>
                  <a:srgbClr val="C00000"/>
                </a:solidFill>
              </a:rPr>
              <a:t>МУНИЦИПАЛЬНАЯ СОСТАВЛЯЮЩАЯ</a:t>
            </a:r>
          </a:p>
          <a:p>
            <a:pPr eaLnBrk="0" hangingPunct="0"/>
            <a:r>
              <a:rPr lang="ru-RU" altLang="ru-RU" sz="2400" b="1" kern="0" dirty="0" smtClean="0">
                <a:solidFill>
                  <a:srgbClr val="C00000"/>
                </a:solidFill>
              </a:rPr>
              <a:t>НАЦИОНАЛЬНЫХ ПРОЕКТОВ</a:t>
            </a:r>
            <a:endParaRPr lang="ru-RU" altLang="ru-RU" sz="2400" b="1" kern="0" dirty="0">
              <a:solidFill>
                <a:srgbClr val="C00000"/>
              </a:solidFill>
            </a:endParaRPr>
          </a:p>
        </p:txBody>
      </p:sp>
      <p:sp>
        <p:nvSpPr>
          <p:cNvPr id="35" name="TextBox 19"/>
          <p:cNvSpPr txBox="1">
            <a:spLocks noChangeArrowheads="1"/>
          </p:cNvSpPr>
          <p:nvPr/>
        </p:nvSpPr>
        <p:spPr bwMode="auto">
          <a:xfrm rot="5400000">
            <a:off x="618671" y="397553"/>
            <a:ext cx="124998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defTabSz="800100">
              <a:spcAft>
                <a:spcPts val="0"/>
              </a:spcAft>
              <a:defRPr b="1">
                <a:solidFill>
                  <a:srgbClr val="C00000"/>
                </a:solidFill>
                <a:cs typeface="Calibri" pitchFamily="34" charset="0"/>
              </a:defRPr>
            </a:lvl1pPr>
          </a:lstStyle>
          <a:p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19" t="41451" r="85907" b="37526"/>
          <a:stretch/>
        </p:blipFill>
        <p:spPr bwMode="auto">
          <a:xfrm>
            <a:off x="7740352" y="-7360"/>
            <a:ext cx="1355234" cy="11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14282" y="2714620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РП «Успех каждого ребенка» - </a:t>
            </a:r>
            <a:r>
              <a:rPr lang="ru-RU" sz="2000" b="1" dirty="0" smtClean="0">
                <a:solidFill>
                  <a:srgbClr val="C00000"/>
                </a:solidFill>
              </a:rPr>
              <a:t>0,54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млн. руб. </a:t>
            </a:r>
          </a:p>
          <a:p>
            <a:r>
              <a:rPr lang="ru-RU" dirty="0" smtClean="0"/>
              <a:t>РП «Социальная активность» -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0,31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млн. руб.</a:t>
            </a:r>
            <a:endParaRPr lang="ru-RU" altLang="ru-RU" sz="1600" b="1" dirty="0">
              <a:solidFill>
                <a:srgbClr val="C00000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142812" y="3500438"/>
            <a:ext cx="900118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Поставлены спортивные уличные тренажеры для стадиона МАУ СОШ № 13 (пос. Центральный).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ru-RU" altLang="ru-RU" sz="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Проводятся мероприятия с детьми и молодежью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14414" y="1785926"/>
            <a:ext cx="1318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 b="1" dirty="0" smtClean="0">
                <a:solidFill>
                  <a:srgbClr val="C00000"/>
                </a:solidFill>
              </a:rPr>
              <a:t>2021 год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844" y="2214554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Финансирование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0,85 </a:t>
            </a:r>
            <a:r>
              <a:rPr lang="ru-RU" altLang="ru-RU" sz="1600" b="1" dirty="0">
                <a:solidFill>
                  <a:srgbClr val="C00000"/>
                </a:solidFill>
              </a:rPr>
              <a:t>млн. рублей</a:t>
            </a:r>
          </a:p>
        </p:txBody>
      </p:sp>
      <p:pic>
        <p:nvPicPr>
          <p:cNvPr id="25" name="Рисунок 24" descr="6HNxzV2eap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429132"/>
            <a:ext cx="2847922" cy="1857388"/>
          </a:xfrm>
          <a:prstGeom prst="rect">
            <a:avLst/>
          </a:prstGeom>
        </p:spPr>
      </p:pic>
      <p:pic>
        <p:nvPicPr>
          <p:cNvPr id="26" name="Рисунок 25" descr="NE1C4DSLGj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3635" y="4429132"/>
            <a:ext cx="2856729" cy="1857388"/>
          </a:xfrm>
          <a:prstGeom prst="rect">
            <a:avLst/>
          </a:prstGeom>
        </p:spPr>
      </p:pic>
      <p:pic>
        <p:nvPicPr>
          <p:cNvPr id="27" name="Рисунок 26" descr="opOL5XfWle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4429133"/>
            <a:ext cx="2857520" cy="1857388"/>
          </a:xfrm>
          <a:prstGeom prst="rect">
            <a:avLst/>
          </a:prstGeom>
        </p:spPr>
      </p:pic>
      <p:pic>
        <p:nvPicPr>
          <p:cNvPr id="30" name="Рисунок 29" descr="Снимок экрана 2021—12—22 в 16.11.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388" y="1285860"/>
            <a:ext cx="2500330" cy="2143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70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35" descr="https://static.vecteezy.com/system/resources/previews/000/097/641/original/sport-circle-icons-vector.jpg"/>
          <p:cNvSpPr>
            <a:spLocks noChangeAspect="1" noChangeArrowheads="1"/>
          </p:cNvSpPr>
          <p:nvPr/>
        </p:nvSpPr>
        <p:spPr bwMode="auto">
          <a:xfrm>
            <a:off x="155575" y="-14393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AutoShape 37" descr="https://static.vecteezy.com/system/resources/previews/000/097/641/original/sport-circle-icons-vector.jpg"/>
          <p:cNvSpPr>
            <a:spLocks noChangeAspect="1" noChangeArrowheads="1"/>
          </p:cNvSpPr>
          <p:nvPr/>
        </p:nvSpPr>
        <p:spPr bwMode="auto">
          <a:xfrm>
            <a:off x="307975" y="846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214414" y="1252823"/>
            <a:ext cx="3168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</a:rPr>
              <a:t>НП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«Демография</a:t>
            </a:r>
            <a:r>
              <a:rPr lang="ru-RU" altLang="ru-RU" sz="2400" b="1" dirty="0"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17" name="Picture 2" descr="http://bekovo.pnzreg.ru/upload/iblock/11e/11e497ae2341e5077cb1781ee4d5ab0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1134651"/>
            <a:ext cx="1235225" cy="7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404" r="15103"/>
          <a:stretch/>
        </p:blipFill>
        <p:spPr bwMode="auto">
          <a:xfrm>
            <a:off x="0" y="12665"/>
            <a:ext cx="1115616" cy="112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1115616" y="188640"/>
            <a:ext cx="5612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 b="1" cap="all" spc="150" dirty="0" smtClean="0">
                <a:solidFill>
                  <a:srgbClr val="C00000"/>
                </a:solidFill>
              </a:rPr>
              <a:t>Муниципальная составляющая</a:t>
            </a:r>
          </a:p>
          <a:p>
            <a:pPr eaLnBrk="0" hangingPunct="0"/>
            <a:r>
              <a:rPr lang="ru-RU" altLang="ru-RU" sz="2400" b="1" cap="all" spc="150" dirty="0" smtClean="0">
                <a:solidFill>
                  <a:srgbClr val="C00000"/>
                </a:solidFill>
              </a:rPr>
              <a:t>национальных проектов</a:t>
            </a:r>
            <a:endParaRPr lang="ru-RU" altLang="ru-RU" sz="2400" b="1" cap="all" spc="150" dirty="0">
              <a:solidFill>
                <a:srgbClr val="C00000"/>
              </a:solidFill>
            </a:endParaRPr>
          </a:p>
        </p:txBody>
      </p:sp>
      <p:sp>
        <p:nvSpPr>
          <p:cNvPr id="37" name="TextBox 19"/>
          <p:cNvSpPr txBox="1">
            <a:spLocks noChangeArrowheads="1"/>
          </p:cNvSpPr>
          <p:nvPr/>
        </p:nvSpPr>
        <p:spPr bwMode="auto">
          <a:xfrm rot="5400000">
            <a:off x="618671" y="397553"/>
            <a:ext cx="124998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defTabSz="800100">
              <a:spcAft>
                <a:spcPts val="0"/>
              </a:spcAft>
              <a:defRPr b="1">
                <a:solidFill>
                  <a:srgbClr val="C00000"/>
                </a:solidFill>
                <a:cs typeface="Calibri" pitchFamily="34" charset="0"/>
              </a:defRPr>
            </a:lvl1pPr>
          </a:lstStyle>
          <a:p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</a:t>
            </a:r>
          </a:p>
        </p:txBody>
      </p:sp>
      <p:pic>
        <p:nvPicPr>
          <p:cNvPr id="3074" name="Picture 2" descr="https://cheladmin.ru/sites/default/files/n/page/53444/upload/demografiyalogocvetnabellev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12" t="21291" r="13942" b="19224"/>
          <a:stretch/>
        </p:blipFill>
        <p:spPr bwMode="auto">
          <a:xfrm>
            <a:off x="7633524" y="44625"/>
            <a:ext cx="1438467" cy="1169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08800" y="2714620"/>
            <a:ext cx="7863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РП </a:t>
            </a:r>
            <a:r>
              <a:rPr lang="ru-RU" dirty="0"/>
              <a:t>«Финансовая поддержка семей при рождении детей</a:t>
            </a:r>
            <a:r>
              <a:rPr lang="ru-RU" dirty="0" smtClean="0"/>
              <a:t>» - </a:t>
            </a:r>
            <a:r>
              <a:rPr lang="ru-RU" sz="2000" b="1" dirty="0" smtClean="0">
                <a:solidFill>
                  <a:srgbClr val="C00000"/>
                </a:solidFill>
              </a:rPr>
              <a:t>3,37</a:t>
            </a:r>
            <a:r>
              <a:rPr lang="ru-RU" altLang="ru-RU" b="1" dirty="0" smtClean="0">
                <a:solidFill>
                  <a:srgbClr val="C00000"/>
                </a:solidFill>
              </a:rPr>
              <a:t>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млн. руб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РП «Спорт – норма жизни» </a:t>
            </a:r>
            <a:r>
              <a:rPr lang="ru-RU" dirty="0" smtClean="0"/>
              <a:t>- </a:t>
            </a:r>
            <a:r>
              <a:rPr lang="ru-RU" sz="2000" b="1" dirty="0" smtClean="0">
                <a:solidFill>
                  <a:srgbClr val="C00000"/>
                </a:solidFill>
              </a:rPr>
              <a:t>15,96</a:t>
            </a:r>
            <a:r>
              <a:rPr lang="ru-RU" altLang="ru-RU" b="1" dirty="0" smtClean="0">
                <a:solidFill>
                  <a:srgbClr val="C00000"/>
                </a:solidFill>
              </a:rPr>
              <a:t>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млн. руб.</a:t>
            </a:r>
            <a:endParaRPr lang="ru-RU" altLang="ru-RU" sz="1600" b="1" dirty="0">
              <a:solidFill>
                <a:srgbClr val="C00000"/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0" y="3500438"/>
            <a:ext cx="900118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Поставлено и установлено спортивно-технологическое оборудование</a:t>
            </a:r>
            <a:r>
              <a:rPr kumimoji="0" lang="ru-RU" alt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на физкультурно-оздоровительном комплексе открытого типа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Оплачены расходы по участию</a:t>
            </a:r>
            <a:r>
              <a:rPr kumimoji="0" lang="ru-RU" alt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в спортивных состязаниях и сборах МАУ СШОР № 8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ru-RU" altLang="ru-RU" sz="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Выплачено областное единовременное пособие 1053 гражданам при рождении ребенка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5723" y="1895765"/>
            <a:ext cx="1318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 b="1" dirty="0" smtClean="0">
                <a:solidFill>
                  <a:srgbClr val="C00000"/>
                </a:solidFill>
              </a:rPr>
              <a:t>2021 год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2319029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Финансирование 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19,33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1600" b="1" dirty="0">
                <a:solidFill>
                  <a:srgbClr val="C00000"/>
                </a:solidFill>
              </a:rPr>
              <a:t>млн. рублей</a:t>
            </a:r>
          </a:p>
        </p:txBody>
      </p:sp>
      <p:pic>
        <p:nvPicPr>
          <p:cNvPr id="23" name="Рисунок 22" descr="IMG_16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7463" y="4786322"/>
            <a:ext cx="2711463" cy="1785950"/>
          </a:xfrm>
          <a:prstGeom prst="rect">
            <a:avLst/>
          </a:prstGeom>
        </p:spPr>
      </p:pic>
      <p:pic>
        <p:nvPicPr>
          <p:cNvPr id="24" name="Рисунок 23" descr="IMG_16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4786322"/>
            <a:ext cx="2746984" cy="1785950"/>
          </a:xfrm>
          <a:prstGeom prst="rect">
            <a:avLst/>
          </a:prstGeom>
        </p:spPr>
      </p:pic>
      <p:pic>
        <p:nvPicPr>
          <p:cNvPr id="25" name="Рисунок 24" descr="IMG_168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09341" y="4786322"/>
            <a:ext cx="2720377" cy="1785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42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46" descr="http://seolampa.ru/wp-content/uploads/2016/02/post-1-13256568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270" name="AutoShape 48" descr="http://seolampa.ru/wp-content/uploads/2016/02/post-1-1325656814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274" name="AutoShape 2" descr="https://sfpmodule.ru/wa-data/public/shop/img/zmz-2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AutoShape 4" descr="https://sfpmodule.ru/wa-data/public/shop/img/zmz-2.jp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AutoShape 6" descr="https://sfpmodule.ru/wa-data/public/shop/img/zmz-2.jp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7" name="AutoShape 8" descr="https://sfpmodule.ru/wa-data/public/shop/img/zmz-2.jp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8" name="AutoShape 10" descr="https://www.air-gun.ru/images/categ/763.jp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AutoShape 12" descr="https://www.air-gun.ru/images/categ/763.jp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0" name="AutoShape 14" descr="https://lanitural.ru/lanittheme/projects/%D0%9E%D1%82%D1%80%D0%B0%D1%81%D0%BB%D1%8C/%D0%9F%D1%80%D0%BE%D0%BC%D1%8B%D1%88%D0%BB%D0%B5%D0%BD%D0%BD%D0%BE%D1%81%D1%82%D1%8C/%D0%97%D0%BB%D0%B0%D1%82%D0%BE%D1%83%D1%81%D1%82%D0%BE%D0%B2%D1%81%D0%BA%D0%B8%D0%B9%20%D0%BC%D0%B0%D1%88%D0%B8%D0%BD%D0%BE%D1%81%D1%82%D1%80%D0%BE%D0%B8%D1%82%D0%B5%D0%BB%D1%8C%D0%BD%D1%8B%D0%B9%20%D0%B7%D0%B0%D0%B2%D0%BE%D0%B4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1" name="AutoShape 16" descr="https://lanitural.ru/lanittheme/projects/%D0%9E%D1%82%D1%80%D0%B0%D1%81%D0%BB%D1%8C/%D0%9F%D1%80%D0%BE%D0%BC%D1%8B%D1%88%D0%BB%D0%B5%D0%BD%D0%BD%D0%BE%D1%81%D1%82%D1%8C/%D0%97%D0%BB%D0%B0%D1%82%D0%BE%D1%83%D1%81%D1%82%D0%BE%D0%B2%D1%81%D0%BA%D0%B8%D0%B9%20%D0%BC%D0%B0%D1%88%D0%B8%D0%BD%D0%BE%D1%81%D1%82%D1%80%D0%BE%D0%B8%D1%82%D0%B5%D0%BB%D1%8C%D0%BD%D1%8B%D0%B9%20%D0%B7%D0%B0%D0%B2%D0%BE%D0%B4.png"/>
          <p:cNvSpPr>
            <a:spLocks noChangeAspect="1" noChangeArrowheads="1"/>
          </p:cNvSpPr>
          <p:nvPr/>
        </p:nvSpPr>
        <p:spPr bwMode="auto">
          <a:xfrm>
            <a:off x="1211263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3" name="AutoShape 22" descr="https://spasskoe.com/wp-content/uploads/2013/09/KK_Per-evo-1024x1024.jpg"/>
          <p:cNvSpPr>
            <a:spLocks noChangeAspect="1" noChangeArrowheads="1"/>
          </p:cNvSpPr>
          <p:nvPr/>
        </p:nvSpPr>
        <p:spPr bwMode="auto">
          <a:xfrm>
            <a:off x="1363663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4" name="AutoShape 24" descr="https://spasskoe.com/wp-content/uploads/2013/09/KK_Per-evo-300x300.jpg"/>
          <p:cNvSpPr>
            <a:spLocks noChangeAspect="1" noChangeArrowheads="1"/>
          </p:cNvSpPr>
          <p:nvPr/>
        </p:nvSpPr>
        <p:spPr bwMode="auto">
          <a:xfrm>
            <a:off x="1516063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" name="Рисунок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404" r="15103"/>
          <a:stretch/>
        </p:blipFill>
        <p:spPr bwMode="auto">
          <a:xfrm>
            <a:off x="0" y="12665"/>
            <a:ext cx="1115616" cy="112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19"/>
          <p:cNvSpPr txBox="1">
            <a:spLocks noChangeArrowheads="1"/>
          </p:cNvSpPr>
          <p:nvPr/>
        </p:nvSpPr>
        <p:spPr bwMode="auto">
          <a:xfrm rot="5400000">
            <a:off x="618671" y="397553"/>
            <a:ext cx="124998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defTabSz="800100">
              <a:spcAft>
                <a:spcPts val="0"/>
              </a:spcAft>
              <a:defRPr b="1">
                <a:solidFill>
                  <a:srgbClr val="C00000"/>
                </a:solidFill>
                <a:cs typeface="Calibri" pitchFamily="34" charset="0"/>
              </a:defRPr>
            </a:lvl1pPr>
          </a:lstStyle>
          <a:p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</a:t>
            </a:r>
          </a:p>
        </p:txBody>
      </p:sp>
      <p:pic>
        <p:nvPicPr>
          <p:cNvPr id="4098" name="Picture 2" descr="https://www.puradm.ru/deyatelnost/natsionalnye-proekty/realizatsiya-natsionalnykh-proektov-na-territorii-purovskogo-rayona/natsionalnyy-proekt-zhile-i-gorodskaya-sreda/%D0%96%D0%B8%D0%BB%D1%8C%D0%B5_%D0%BB%D0%BE%D0%B3%D0%BE_%D1%86%D0%B2%D0%B5%D1%82_%D0%BA%D0%BE%D0%BD%D1%82%D1%83%D1%80_%D0%BB%D0%B5%D0%B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82" t="19836" r="11972" b="20470"/>
          <a:stretch/>
        </p:blipFill>
        <p:spPr bwMode="auto">
          <a:xfrm>
            <a:off x="7657721" y="44625"/>
            <a:ext cx="1413952" cy="1098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69" t="10695" r="21756" b="13231"/>
          <a:stretch/>
        </p:blipFill>
        <p:spPr bwMode="auto">
          <a:xfrm>
            <a:off x="214282" y="1000108"/>
            <a:ext cx="714380" cy="74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1142976" y="1142984"/>
            <a:ext cx="4658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</a:rPr>
              <a:t>НП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«Жилье и городская среда»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15616" y="116632"/>
            <a:ext cx="5612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 b="1" cap="all" spc="150" dirty="0" smtClean="0">
                <a:solidFill>
                  <a:srgbClr val="C00000"/>
                </a:solidFill>
              </a:rPr>
              <a:t>Муниципальная составляющая</a:t>
            </a:r>
          </a:p>
          <a:p>
            <a:pPr eaLnBrk="0" hangingPunct="0"/>
            <a:r>
              <a:rPr lang="ru-RU" altLang="ru-RU" sz="2400" b="1" cap="all" spc="150" dirty="0" smtClean="0">
                <a:solidFill>
                  <a:srgbClr val="C00000"/>
                </a:solidFill>
              </a:rPr>
              <a:t>национальных проектов</a:t>
            </a:r>
            <a:endParaRPr lang="ru-RU" altLang="ru-RU" sz="2400" b="1" cap="all" spc="150" dirty="0">
              <a:solidFill>
                <a:srgbClr val="C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844" y="2428868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РП </a:t>
            </a:r>
            <a:r>
              <a:rPr lang="ru-RU" dirty="0"/>
              <a:t>«Формирование комфортной </a:t>
            </a:r>
            <a:r>
              <a:rPr lang="ru-RU" dirty="0" smtClean="0"/>
              <a:t>городской </a:t>
            </a:r>
            <a:r>
              <a:rPr lang="ru-RU" dirty="0"/>
              <a:t>среды</a:t>
            </a:r>
            <a:r>
              <a:rPr lang="ru-RU" dirty="0" smtClean="0"/>
              <a:t>» - </a:t>
            </a:r>
            <a:r>
              <a:rPr lang="en-US" b="1" dirty="0" smtClean="0">
                <a:solidFill>
                  <a:srgbClr val="C00000"/>
                </a:solidFill>
              </a:rPr>
              <a:t>47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  <a:r>
              <a:rPr lang="en-US" b="1" dirty="0" smtClean="0">
                <a:solidFill>
                  <a:srgbClr val="C00000"/>
                </a:solidFill>
              </a:rPr>
              <a:t>31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млн. руб.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altLang="ru-RU" dirty="0" smtClean="0"/>
              <a:t>РП «Обеспечение устойчивого сокращения непригодного для проживания жилищного фонда»  - </a:t>
            </a:r>
            <a:r>
              <a:rPr lang="ru-RU" altLang="ru-RU" b="1" dirty="0" smtClean="0">
                <a:solidFill>
                  <a:srgbClr val="C00000"/>
                </a:solidFill>
              </a:rPr>
              <a:t>324,36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</a:rPr>
              <a:t>млн. руб.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53" name="Рисунок 52" descr="Полетаева,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929198"/>
            <a:ext cx="2571768" cy="1714512"/>
          </a:xfrm>
          <a:prstGeom prst="rect">
            <a:avLst/>
          </a:prstGeom>
        </p:spPr>
      </p:pic>
      <p:sp>
        <p:nvSpPr>
          <p:cNvPr id="31" name="Объект 2"/>
          <p:cNvSpPr txBox="1">
            <a:spLocks/>
          </p:cNvSpPr>
          <p:nvPr/>
        </p:nvSpPr>
        <p:spPr bwMode="auto">
          <a:xfrm>
            <a:off x="142812" y="3357562"/>
            <a:ext cx="77867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Выполнено благоустройство 3-х  общественных территорий.</a:t>
            </a: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Выполнено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благоустройство 11 дворовых территорий.</a:t>
            </a:r>
            <a:endParaRPr lang="ru-RU" alt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Выполнена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цифровизация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общественных территорий.</a:t>
            </a: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Построен многоквартирный жилой дом для переселения граждан из аварийного жилищного фонда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1571612"/>
            <a:ext cx="1318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 b="1" dirty="0" smtClean="0">
                <a:solidFill>
                  <a:srgbClr val="C00000"/>
                </a:solidFill>
              </a:rPr>
              <a:t>2021 год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4282" y="2000240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Финансирование 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371,67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1600" b="1" dirty="0">
                <a:solidFill>
                  <a:srgbClr val="C00000"/>
                </a:solidFill>
              </a:rPr>
              <a:t>млн. рублей</a:t>
            </a:r>
          </a:p>
        </p:txBody>
      </p:sp>
      <p:pic>
        <p:nvPicPr>
          <p:cNvPr id="38" name="Рисунок 37" descr="Фото № 28 (БР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4929198"/>
            <a:ext cx="2571768" cy="1714511"/>
          </a:xfrm>
          <a:prstGeom prst="rect">
            <a:avLst/>
          </a:prstGeom>
        </p:spPr>
      </p:pic>
      <p:pic>
        <p:nvPicPr>
          <p:cNvPr id="40" name="Рисунок 39" descr="Фото № 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4929223"/>
            <a:ext cx="2571768" cy="1714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36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/>
          <p:cNvSpPr txBox="1">
            <a:spLocks/>
          </p:cNvSpPr>
          <p:nvPr/>
        </p:nvSpPr>
        <p:spPr bwMode="auto">
          <a:xfrm>
            <a:off x="142812" y="3214686"/>
            <a:ext cx="61437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Выполнено благоустройство 20 площадок накопления</a:t>
            </a:r>
            <a:r>
              <a:rPr kumimoji="0" lang="ru-RU" alt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ТКО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.</a:t>
            </a: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  <a:tabLst>
                <a:tab pos="266700" algn="l"/>
              </a:tabLs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Создано 5 новых площадок накопления ТКО.</a:t>
            </a:r>
            <a:endParaRPr lang="ru-RU" alt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  <a:tabLst>
                <a:tab pos="266700" algn="l"/>
              </a:tabLs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Закуплено 66 новых контейнеров.</a:t>
            </a: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  <a:tabLst>
                <a:tab pos="266700" algn="l"/>
              </a:tabLs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Закуплено 115 новых контейнеров для раздельного сбора мусора.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Выполнение работ по рекультивации земельных участков, нарушенных размещением ТКО и ликвидация накопленного экологического</a:t>
            </a:r>
            <a:r>
              <a:rPr kumimoji="0" lang="ru-RU" alt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вреда (</a:t>
            </a:r>
            <a:r>
              <a:rPr kumimoji="0" lang="ru-RU" alt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мазутохранилище</a:t>
            </a:r>
            <a:r>
              <a:rPr kumimoji="0" lang="ru-RU" alt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).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Разработка ПСД на рекультивацию городской свалки г. Златоуста.</a:t>
            </a:r>
          </a:p>
        </p:txBody>
      </p:sp>
      <p:sp>
        <p:nvSpPr>
          <p:cNvPr id="11269" name="AutoShape 35" descr="https://static.vecteezy.com/system/resources/previews/000/097/641/original/sport-circle-icons-vector.jpg"/>
          <p:cNvSpPr>
            <a:spLocks noChangeAspect="1" noChangeArrowheads="1"/>
          </p:cNvSpPr>
          <p:nvPr/>
        </p:nvSpPr>
        <p:spPr bwMode="auto">
          <a:xfrm>
            <a:off x="155575" y="-14393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AutoShape 37" descr="https://static.vecteezy.com/system/resources/previews/000/097/641/original/sport-circle-icons-vector.jpg"/>
          <p:cNvSpPr>
            <a:spLocks noChangeAspect="1" noChangeArrowheads="1"/>
          </p:cNvSpPr>
          <p:nvPr/>
        </p:nvSpPr>
        <p:spPr bwMode="auto">
          <a:xfrm>
            <a:off x="307975" y="846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285720" y="1252823"/>
            <a:ext cx="2845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</a:rPr>
              <a:t>НП «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Экология»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pic>
        <p:nvPicPr>
          <p:cNvPr id="25" name="Рисунок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404" r="15103"/>
          <a:stretch/>
        </p:blipFill>
        <p:spPr bwMode="auto">
          <a:xfrm>
            <a:off x="0" y="12665"/>
            <a:ext cx="1115616" cy="112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1115616" y="188640"/>
            <a:ext cx="5612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 b="1" cap="all" spc="150" dirty="0" smtClean="0">
                <a:solidFill>
                  <a:srgbClr val="C00000"/>
                </a:solidFill>
              </a:rPr>
              <a:t>Муниципальная составляющая</a:t>
            </a:r>
          </a:p>
          <a:p>
            <a:pPr eaLnBrk="0" hangingPunct="0"/>
            <a:r>
              <a:rPr lang="ru-RU" altLang="ru-RU" sz="2400" b="1" cap="all" spc="150" dirty="0" smtClean="0">
                <a:solidFill>
                  <a:srgbClr val="C00000"/>
                </a:solidFill>
              </a:rPr>
              <a:t>национальных проектов</a:t>
            </a:r>
            <a:endParaRPr lang="ru-RU" altLang="ru-RU" sz="2400" b="1" cap="all" spc="150" dirty="0">
              <a:solidFill>
                <a:srgbClr val="C00000"/>
              </a:solidFill>
            </a:endParaRPr>
          </a:p>
        </p:txBody>
      </p:sp>
      <p:sp>
        <p:nvSpPr>
          <p:cNvPr id="32" name="TextBox 19"/>
          <p:cNvSpPr txBox="1">
            <a:spLocks noChangeArrowheads="1"/>
          </p:cNvSpPr>
          <p:nvPr/>
        </p:nvSpPr>
        <p:spPr bwMode="auto">
          <a:xfrm rot="5400000">
            <a:off x="618671" y="397553"/>
            <a:ext cx="124998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defTabSz="800100">
              <a:spcAft>
                <a:spcPts val="0"/>
              </a:spcAft>
              <a:defRPr b="1">
                <a:solidFill>
                  <a:srgbClr val="C00000"/>
                </a:solidFill>
                <a:cs typeface="Calibri" pitchFamily="34" charset="0"/>
              </a:defRPr>
            </a:lvl1pPr>
          </a:lstStyle>
          <a:p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212" y="108917"/>
            <a:ext cx="1305156" cy="110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14282" y="2500306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РП </a:t>
            </a:r>
            <a:r>
              <a:rPr lang="ru-RU" dirty="0"/>
              <a:t>«Чистая страна»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C00000"/>
                </a:solidFill>
              </a:rPr>
              <a:t>95,15 </a:t>
            </a:r>
            <a:r>
              <a:rPr lang="ru-RU" sz="1600" b="1" dirty="0" smtClean="0">
                <a:solidFill>
                  <a:srgbClr val="C00000"/>
                </a:solidFill>
              </a:rPr>
              <a:t>млн. руб.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/>
              <a:t>РП «Комплексная система обращения с ТКО</a:t>
            </a:r>
            <a:r>
              <a:rPr lang="ru-RU" dirty="0" smtClean="0"/>
              <a:t>» -</a:t>
            </a:r>
            <a:r>
              <a:rPr lang="ru-RU" b="1" dirty="0" smtClean="0">
                <a:solidFill>
                  <a:srgbClr val="C00000"/>
                </a:solidFill>
              </a:rPr>
              <a:t> 4,6 </a:t>
            </a:r>
            <a:r>
              <a:rPr lang="ru-RU" sz="1600" b="1" dirty="0" smtClean="0">
                <a:solidFill>
                  <a:srgbClr val="C00000"/>
                </a:solidFill>
              </a:rPr>
              <a:t>млн. руб.</a:t>
            </a:r>
            <a:r>
              <a:rPr lang="ru-RU" sz="1600" dirty="0" smtClean="0"/>
              <a:t>    </a:t>
            </a:r>
            <a:endParaRPr lang="ru-RU" dirty="0"/>
          </a:p>
        </p:txBody>
      </p:sp>
      <p:pic>
        <p:nvPicPr>
          <p:cNvPr id="17" name="Рисунок 16" descr="ТБО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714488"/>
            <a:ext cx="2714612" cy="107868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71472" y="1714488"/>
            <a:ext cx="1318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 b="1" dirty="0" smtClean="0">
                <a:solidFill>
                  <a:srgbClr val="C00000"/>
                </a:solidFill>
              </a:rPr>
              <a:t>2021 год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2071678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Финансирование 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99,75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</a:t>
            </a:r>
            <a:r>
              <a:rPr lang="ru-RU" altLang="ru-RU" b="1" dirty="0">
                <a:solidFill>
                  <a:srgbClr val="C00000"/>
                </a:solidFill>
              </a:rPr>
              <a:t>млн. рублей</a:t>
            </a:r>
            <a:endParaRPr lang="ru-RU" altLang="ru-RU" sz="16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Кто должен убирать мусор на контейнерной площадке и вокруг неё? - Статьи -  «Кяхтинские вести». Газета МО «Кяхтинский район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286124"/>
            <a:ext cx="2719720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51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4929</TotalTime>
  <Words>379</Words>
  <Application>Microsoft Office PowerPoint</Application>
  <PresentationFormat>Экран (4:3)</PresentationFormat>
  <Paragraphs>66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gorpeu-512-2</dc:creator>
  <cp:lastModifiedBy>zgokea</cp:lastModifiedBy>
  <cp:revision>462</cp:revision>
  <cp:lastPrinted>2021-08-19T06:41:24Z</cp:lastPrinted>
  <dcterms:created xsi:type="dcterms:W3CDTF">2018-11-14T11:25:29Z</dcterms:created>
  <dcterms:modified xsi:type="dcterms:W3CDTF">2021-12-22T12:12:13Z</dcterms:modified>
</cp:coreProperties>
</file>