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75" r:id="rId6"/>
    <p:sldId id="270" r:id="rId7"/>
    <p:sldId id="267" r:id="rId8"/>
    <p:sldId id="269" r:id="rId9"/>
    <p:sldId id="276" r:id="rId10"/>
    <p:sldId id="273" r:id="rId11"/>
    <p:sldId id="271" r:id="rId12"/>
  </p:sldIdLst>
  <p:sldSz cx="9144000" cy="6858000" type="screen4x3"/>
  <p:notesSz cx="6805613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E2F5FE"/>
    <a:srgbClr val="D4F2FC"/>
    <a:srgbClr val="CDE9FB"/>
    <a:srgbClr val="CC0000"/>
    <a:srgbClr val="0000FF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CAFC-E9AB-427A-9D57-590FC34023B2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58FC-77BC-4B71-85C5-EFBBACA77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CAFC-E9AB-427A-9D57-590FC34023B2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58FC-77BC-4B71-85C5-EFBBACA77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CAFC-E9AB-427A-9D57-590FC34023B2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58FC-77BC-4B71-85C5-EFBBACA77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CAFC-E9AB-427A-9D57-590FC34023B2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58FC-77BC-4B71-85C5-EFBBACA77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CAFC-E9AB-427A-9D57-590FC34023B2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58FC-77BC-4B71-85C5-EFBBACA77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CAFC-E9AB-427A-9D57-590FC34023B2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58FC-77BC-4B71-85C5-EFBBACA77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CAFC-E9AB-427A-9D57-590FC34023B2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58FC-77BC-4B71-85C5-EFBBACA77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CAFC-E9AB-427A-9D57-590FC34023B2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58FC-77BC-4B71-85C5-EFBBACA77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CAFC-E9AB-427A-9D57-590FC34023B2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58FC-77BC-4B71-85C5-EFBBACA77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CAFC-E9AB-427A-9D57-590FC34023B2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58FC-77BC-4B71-85C5-EFBBACA77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1CAFC-E9AB-427A-9D57-590FC34023B2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A58FC-77BC-4B71-85C5-EFBBACA77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1CAFC-E9AB-427A-9D57-590FC34023B2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A58FC-77BC-4B71-85C5-EFBBACA77D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772816"/>
            <a:ext cx="84969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«Действующие механизмы поддержки и развития </a:t>
            </a:r>
            <a:r>
              <a:rPr lang="ru-RU" sz="3200" b="1" dirty="0" err="1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экспортно</a:t>
            </a:r>
            <a:r>
              <a:rPr lang="ru-RU" sz="32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ориентированных субъектов малого и среднего предпринимательства в Челябинской области»</a:t>
            </a:r>
            <a:endParaRPr lang="ru-RU" sz="3200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5856" y="6093296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г. Златоуст</a:t>
            </a:r>
          </a:p>
          <a:p>
            <a:pPr algn="ctr"/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13</a:t>
            </a: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октября </a:t>
            </a:r>
            <a:r>
              <a:rPr lang="en-US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201</a:t>
            </a: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  <a:r>
              <a:rPr lang="en-US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г.</a:t>
            </a:r>
            <a:endParaRPr lang="ru-RU" sz="1600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332656"/>
            <a:ext cx="733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Поддержка </a:t>
            </a:r>
            <a:r>
              <a:rPr lang="ru-RU" sz="2400" b="1" dirty="0" err="1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экспортно</a:t>
            </a:r>
            <a:r>
              <a:rPr lang="ru-RU" sz="24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ориентированных  субъектов малого и среднего предпринимательства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39944" y="662716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F076FE1-4EDC-4444-8EF7-E23A7FDA134B}" type="slidenum">
              <a:rPr lang="ru-RU" sz="90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r"/>
              <a:t>10</a:t>
            </a:fld>
            <a:endParaRPr lang="ru-RU" sz="9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1700808"/>
            <a:ext cx="7611332" cy="1630382"/>
          </a:xfrm>
          <a:prstGeom prst="roundRect">
            <a:avLst>
              <a:gd name="adj" fmla="val 6421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Подпрограмма «Поддержка и развитие малого и среднего предпринимательства в Челябинской области на 2016-2018 годы» государственной программы Челябинской области «Экономическое развитие и инновационная экономика Челябинской области» на 2016-2018 годы </a:t>
            </a: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(постановление Правительства области от 16.12.2015 г. № 623-П)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5576" y="3717033"/>
            <a:ext cx="7560840" cy="2621399"/>
          </a:xfrm>
          <a:prstGeom prst="roundRect">
            <a:avLst>
              <a:gd name="adj" fmla="val 6421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Мероприятия на 2016 год:</a:t>
            </a:r>
          </a:p>
          <a:p>
            <a:pPr lvl="0" indent="182563">
              <a:buClr>
                <a:srgbClr val="CC0000"/>
              </a:buClr>
              <a:buFont typeface="Wingdings" pitchFamily="2" charset="2"/>
              <a:buChar char="§"/>
            </a:pP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возмещение затрат по уплате процентов по кредитам</a:t>
            </a:r>
            <a:endParaRPr lang="ru-RU" sz="1600" dirty="0" smtClean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indent="182563">
              <a:buClr>
                <a:srgbClr val="CC0000"/>
              </a:buClr>
              <a:buFont typeface="Wingdings" pitchFamily="2" charset="2"/>
              <a:buChar char="§"/>
            </a:pP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 приобретение оборудования в целях создания, и (или) развития, и (или) модернизации производства товаров (работ, услуг) </a:t>
            </a:r>
          </a:p>
          <a:p>
            <a:pPr lvl="0" indent="182563">
              <a:buClr>
                <a:srgbClr val="CC0000"/>
              </a:buClr>
              <a:buFont typeface="Wingdings" pitchFamily="2" charset="2"/>
              <a:buChar char="§"/>
            </a:pP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 уплату первого взноса (аванса) по договорам лизинга</a:t>
            </a:r>
          </a:p>
          <a:p>
            <a:pPr lvl="0" indent="182563">
              <a:buClr>
                <a:srgbClr val="CC0000"/>
              </a:buClr>
              <a:buFont typeface="Wingdings" pitchFamily="2" charset="2"/>
              <a:buChar char="§"/>
            </a:pP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 участию в международных и межрегиональных выставочно-ярмарочных и </a:t>
            </a:r>
            <a:r>
              <a:rPr lang="ru-RU" sz="1600" b="1" dirty="0" err="1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конгрессных</a:t>
            </a: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мероприятиях </a:t>
            </a:r>
          </a:p>
          <a:p>
            <a:pPr lvl="0" indent="182563">
              <a:buClr>
                <a:srgbClr val="CC0000"/>
              </a:buClr>
              <a:buFont typeface="Wingdings" pitchFamily="2" charset="2"/>
              <a:buChar char="§"/>
            </a:pP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СМСП, размещенным в </a:t>
            </a:r>
            <a:r>
              <a:rPr lang="ru-RU" sz="1600" b="1" dirty="0" err="1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бизнес-инкубаторах</a:t>
            </a:r>
            <a:endParaRPr lang="ru-RU" sz="1600" b="1" dirty="0" smtClean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indent="182563" algn="just">
              <a:buClr>
                <a:srgbClr val="CC0000"/>
              </a:buClr>
            </a:pPr>
            <a:endParaRPr lang="ru-RU" sz="1400" b="1" dirty="0" smtClean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1556792"/>
            <a:ext cx="58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Спасибо за внимание!</a:t>
            </a:r>
            <a:endParaRPr lang="ru-RU" sz="3600" dirty="0">
              <a:solidFill>
                <a:srgbClr val="CC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39944" y="662716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F076FE1-4EDC-4444-8EF7-E23A7FDA134B}" type="slidenum">
              <a:rPr lang="ru-RU" sz="90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r"/>
              <a:t>11</a:t>
            </a:fld>
            <a:endParaRPr lang="ru-RU" sz="9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2780928"/>
            <a:ext cx="805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МИНИСТЕРСТВО ЭКОНОМИЧЕСКОГО РАЗВИТИЯ </a:t>
            </a:r>
            <a:br>
              <a:rPr lang="ru-RU" sz="24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4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ЧЕЛЯБИНСКОЙ ОБЛАСТИ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9552" y="4005064"/>
            <a:ext cx="80508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430338"/>
            <a:r>
              <a:rPr lang="ru-RU" sz="22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Адрес: г. Челябинск, пр. Ленина, 57</a:t>
            </a:r>
          </a:p>
          <a:p>
            <a:pPr indent="1430338"/>
            <a:r>
              <a:rPr lang="ru-RU" sz="22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Тел./Факс: (351) 263-01-72</a:t>
            </a:r>
          </a:p>
          <a:p>
            <a:pPr indent="1430338"/>
            <a:r>
              <a:rPr lang="en-US" sz="22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ru-RU" sz="22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en-US" sz="22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mail</a:t>
            </a:r>
            <a:r>
              <a:rPr lang="ru-RU" sz="22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sz="2200" b="1" dirty="0" err="1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mineconom</a:t>
            </a:r>
            <a:r>
              <a:rPr lang="ru-RU" sz="22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@</a:t>
            </a:r>
            <a:r>
              <a:rPr lang="en-US" sz="2200" b="1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gov74</a:t>
            </a:r>
            <a:r>
              <a:rPr lang="ru-RU" sz="22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en-US" sz="2200" b="1" dirty="0" err="1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ru</a:t>
            </a:r>
            <a:endParaRPr lang="ru-RU" sz="2200" b="1" dirty="0" smtClean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indent="1430338"/>
            <a:r>
              <a:rPr lang="en-US" sz="22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www</a:t>
            </a:r>
            <a:r>
              <a:rPr lang="ru-RU" sz="22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en-US" sz="2200" b="1" dirty="0" err="1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econom</a:t>
            </a:r>
            <a:r>
              <a:rPr lang="ru-RU" sz="22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en-US" sz="2200" b="1" dirty="0" err="1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chelreg</a:t>
            </a:r>
            <a:r>
              <a:rPr lang="ru-RU" sz="22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en-US" sz="2200" b="1" dirty="0" err="1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ru</a:t>
            </a:r>
            <a:endParaRPr lang="ru-RU" sz="2200" b="1" dirty="0" smtClean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4592" y="332656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Стратегические </a:t>
            </a:r>
            <a:r>
              <a:rPr lang="ru-RU" sz="2400" b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документы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39944" y="662716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F076FE1-4EDC-4444-8EF7-E23A7FDA134B}" type="slidenum">
              <a:rPr lang="ru-RU" sz="90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r"/>
              <a:t>2</a:t>
            </a:fld>
            <a:endParaRPr lang="ru-RU" sz="9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980728"/>
            <a:ext cx="4075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Федеральный </a:t>
            </a:r>
            <a:r>
              <a:rPr lang="ru-RU" sz="2000" b="1" dirty="0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уровень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560" y="3789040"/>
            <a:ext cx="4075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Региональный уровень </a:t>
            </a:r>
            <a:endParaRPr lang="ru-RU" sz="2000" b="1" dirty="0">
              <a:solidFill>
                <a:srgbClr val="A5002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412776"/>
            <a:ext cx="8208912" cy="927080"/>
          </a:xfrm>
          <a:prstGeom prst="roundRect">
            <a:avLst>
              <a:gd name="adj" fmla="val 6421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Государственная программа </a:t>
            </a:r>
            <a:r>
              <a:rPr lang="ru-RU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</a:t>
            </a:r>
            <a:r>
              <a:rPr lang="ru-RU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Развитие внешнеэкономической деятельности» </a:t>
            </a:r>
          </a:p>
          <a:p>
            <a:pPr algn="ctr"/>
            <a:r>
              <a:rPr lang="ru-RU" sz="16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(утверждена постановлением Правительства РФ </a:t>
            </a: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 </a:t>
            </a:r>
            <a:r>
              <a:rPr lang="ru-RU" sz="16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15.04.2014 №330)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2492896"/>
            <a:ext cx="8208912" cy="1182826"/>
          </a:xfrm>
          <a:prstGeom prst="roundRect">
            <a:avLst>
              <a:gd name="adj" fmla="val 6421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Дорожная карта «Поддержка доступа </a:t>
            </a:r>
            <a:r>
              <a:rPr lang="ru-RU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 </a:t>
            </a:r>
            <a:r>
              <a:rPr lang="ru-RU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рынки зарубежных стран и поддержка экспорта»</a:t>
            </a:r>
            <a:br>
              <a:rPr lang="ru-RU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(утверждена распоряжением Правительства РФ от 29.06.2012  №1128-р, в редакции распоряжения Правительства РФ от 28.10.2014 №2148-р)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7544" y="4293096"/>
            <a:ext cx="8208912" cy="1214795"/>
          </a:xfrm>
          <a:prstGeom prst="roundRect">
            <a:avLst>
              <a:gd name="adj" fmla="val 6421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Соглашение между Министерством экономического развития Российской Федерации и Правительством Челябинской области </a:t>
            </a:r>
            <a:br>
              <a:rPr lang="ru-RU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 взаимодействии во внешнеэкономической сфере</a:t>
            </a:r>
            <a:endParaRPr lang="ru-RU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(от 10.04.2013 г. № С-117-АБ/Д12) </a:t>
            </a:r>
            <a:endParaRPr lang="ru-RU" sz="16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5661248"/>
            <a:ext cx="8208912" cy="959048"/>
          </a:xfrm>
          <a:prstGeom prst="roundRect">
            <a:avLst>
              <a:gd name="adj" fmla="val 6421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Соглашение</a:t>
            </a:r>
            <a:r>
              <a:rPr lang="ru-RU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 сотрудничестве по вопросам экспортной деятельности между Правительством Челябинской области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 АО «Российский экспортный центр» </a:t>
            </a:r>
            <a:r>
              <a:rPr lang="ru-RU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(на согласовании)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332656"/>
            <a:ext cx="733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Инструменты по </a:t>
            </a:r>
            <a:r>
              <a:rPr lang="ru-RU" sz="2400" b="1" dirty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поддержке внешнеэкономической </a:t>
            </a:r>
            <a:r>
              <a:rPr lang="ru-RU" sz="24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деятельности</a:t>
            </a:r>
          </a:p>
          <a:p>
            <a:pPr algn="ctr"/>
            <a:r>
              <a:rPr lang="ru-RU" sz="24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(федеральный уровень) </a:t>
            </a:r>
            <a:endParaRPr lang="ru-RU" sz="2400" b="1" dirty="0">
              <a:solidFill>
                <a:srgbClr val="CC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39944" y="662716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F076FE1-4EDC-4444-8EF7-E23A7FDA134B}" type="slidenum">
              <a:rPr lang="ru-RU" sz="90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r"/>
              <a:t>3</a:t>
            </a:fld>
            <a:endParaRPr lang="ru-RU" sz="9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1844824"/>
            <a:ext cx="7632848" cy="863144"/>
          </a:xfrm>
          <a:prstGeom prst="roundRect">
            <a:avLst>
              <a:gd name="adj" fmla="val 6421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Межправительственные комиссии по торгово-экономическому </a:t>
            </a: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 </a:t>
            </a:r>
            <a:r>
              <a:rPr lang="ru-RU" sz="16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научно-техническому сотрудничеству между </a:t>
            </a: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Российской Федерацией и </a:t>
            </a:r>
            <a:r>
              <a:rPr lang="ru-RU" sz="16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иностранными государствами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5576" y="2886202"/>
            <a:ext cx="7632848" cy="607397"/>
          </a:xfrm>
          <a:prstGeom prst="roundRect">
            <a:avLst>
              <a:gd name="adj" fmla="val 6421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Торговые </a:t>
            </a:r>
            <a:r>
              <a:rPr lang="ru-RU" sz="16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представительства Российской Федерации в иностранных государствах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5576" y="4941168"/>
            <a:ext cx="7632848" cy="351651"/>
          </a:xfrm>
          <a:prstGeom prst="roundRect">
            <a:avLst>
              <a:gd name="adj" fmla="val 6421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err="1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Бизнес-миссии</a:t>
            </a: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b="1" dirty="0" err="1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Минпромторга</a:t>
            </a: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России за рубеж</a:t>
            </a:r>
            <a:endParaRPr lang="ru-RU" sz="16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5576" y="4437112"/>
            <a:ext cx="7632848" cy="351651"/>
          </a:xfrm>
          <a:prstGeom prst="roundRect">
            <a:avLst>
              <a:gd name="adj" fmla="val 6421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Проектная </a:t>
            </a:r>
            <a:r>
              <a:rPr lang="ru-RU" sz="16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деятельность Минэкономразвития </a:t>
            </a: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России</a:t>
            </a:r>
            <a:endParaRPr lang="ru-RU" sz="16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5576" y="3645024"/>
            <a:ext cx="7632848" cy="607397"/>
          </a:xfrm>
          <a:prstGeom prst="roundRect">
            <a:avLst>
              <a:gd name="adj" fmla="val 6421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Единый </a:t>
            </a:r>
            <a:r>
              <a:rPr lang="ru-RU" sz="16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портал внешнеэкономической </a:t>
            </a: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информации Минэкономразвития </a:t>
            </a:r>
            <a:r>
              <a:rPr lang="ru-RU" sz="16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России в сети «Интернет» (</a:t>
            </a:r>
            <a:r>
              <a:rPr lang="en-US" sz="16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www</a:t>
            </a:r>
            <a:r>
              <a:rPr lang="ru-RU" sz="16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en-US" sz="1600" b="1" dirty="0" err="1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ved</a:t>
            </a:r>
            <a:r>
              <a:rPr lang="ru-RU" sz="16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en-US" sz="1600" b="1" dirty="0" err="1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gov</a:t>
            </a:r>
            <a:r>
              <a:rPr lang="ru-RU" sz="16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en-US" sz="1600" b="1" dirty="0" err="1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ru</a:t>
            </a:r>
            <a:r>
              <a:rPr lang="ru-RU" sz="16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55576" y="5445224"/>
            <a:ext cx="7632848" cy="863144"/>
          </a:xfrm>
          <a:prstGeom prst="roundRect">
            <a:avLst>
              <a:gd name="adj" fmla="val 6421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Формирование инфраструктуры </a:t>
            </a:r>
            <a:r>
              <a:rPr lang="ru-RU" sz="16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поддержки экспортно-ориентированных субъектов </a:t>
            </a: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малого и </a:t>
            </a:r>
            <a:r>
              <a:rPr lang="ru-RU" sz="1600" b="1" dirty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среднего </a:t>
            </a: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предпринимательства (АО «Российский экспортный центр»)</a:t>
            </a:r>
            <a:endParaRPr lang="ru-RU" sz="16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404664"/>
            <a:ext cx="5595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Российский экспортный центр </a:t>
            </a:r>
            <a:endParaRPr lang="ru-RU" sz="2400" b="1" dirty="0">
              <a:solidFill>
                <a:srgbClr val="CC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39944" y="662716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F076FE1-4EDC-4444-8EF7-E23A7FDA134B}" type="slidenum">
              <a:rPr lang="ru-RU" sz="90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r"/>
              <a:t>4</a:t>
            </a:fld>
            <a:endParaRPr lang="ru-RU" sz="9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528" y="1198022"/>
            <a:ext cx="8496944" cy="1150858"/>
          </a:xfrm>
          <a:prstGeom prst="roundRect">
            <a:avLst>
              <a:gd name="adj" fmla="val 6421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Государственный институт поддержки экспорта, созданный в структуре Внешэкономбанка при поддержке Правительства РФ:</a:t>
            </a:r>
          </a:p>
          <a:p>
            <a:pPr algn="ctr"/>
            <a:r>
              <a:rPr lang="ru-RU" sz="16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- АО «РОСЭКСИМБАНК»</a:t>
            </a:r>
            <a:endParaRPr lang="ru-RU" sz="1600" b="1" dirty="0" smtClean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- АО «ЭКСАР» </a:t>
            </a:r>
            <a:endParaRPr lang="ru-RU" sz="1600" b="1" dirty="0" smtClean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Полилиния 4"/>
          <p:cNvSpPr/>
          <p:nvPr/>
        </p:nvSpPr>
        <p:spPr>
          <a:xfrm>
            <a:off x="1835696" y="2708920"/>
            <a:ext cx="5472608" cy="540000"/>
          </a:xfrm>
          <a:custGeom>
            <a:avLst/>
            <a:gdLst>
              <a:gd name="connsiteX0" fmla="*/ 0 w 8820980"/>
              <a:gd name="connsiteY0" fmla="*/ 68641 h 411840"/>
              <a:gd name="connsiteX1" fmla="*/ 20105 w 8820980"/>
              <a:gd name="connsiteY1" fmla="*/ 20104 h 411840"/>
              <a:gd name="connsiteX2" fmla="*/ 68642 w 8820980"/>
              <a:gd name="connsiteY2" fmla="*/ 0 h 411840"/>
              <a:gd name="connsiteX3" fmla="*/ 8752339 w 8820980"/>
              <a:gd name="connsiteY3" fmla="*/ 0 h 411840"/>
              <a:gd name="connsiteX4" fmla="*/ 8800876 w 8820980"/>
              <a:gd name="connsiteY4" fmla="*/ 20105 h 411840"/>
              <a:gd name="connsiteX5" fmla="*/ 8820980 w 8820980"/>
              <a:gd name="connsiteY5" fmla="*/ 68642 h 411840"/>
              <a:gd name="connsiteX6" fmla="*/ 8820980 w 8820980"/>
              <a:gd name="connsiteY6" fmla="*/ 343199 h 411840"/>
              <a:gd name="connsiteX7" fmla="*/ 8800876 w 8820980"/>
              <a:gd name="connsiteY7" fmla="*/ 391736 h 411840"/>
              <a:gd name="connsiteX8" fmla="*/ 8752339 w 8820980"/>
              <a:gd name="connsiteY8" fmla="*/ 411840 h 411840"/>
              <a:gd name="connsiteX9" fmla="*/ 68641 w 8820980"/>
              <a:gd name="connsiteY9" fmla="*/ 411840 h 411840"/>
              <a:gd name="connsiteX10" fmla="*/ 20104 w 8820980"/>
              <a:gd name="connsiteY10" fmla="*/ 391735 h 411840"/>
              <a:gd name="connsiteX11" fmla="*/ 0 w 8820980"/>
              <a:gd name="connsiteY11" fmla="*/ 343198 h 411840"/>
              <a:gd name="connsiteX12" fmla="*/ 0 w 8820980"/>
              <a:gd name="connsiteY12" fmla="*/ 68641 h 411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20980" h="411840">
                <a:moveTo>
                  <a:pt x="0" y="68641"/>
                </a:moveTo>
                <a:cubicBezTo>
                  <a:pt x="0" y="50436"/>
                  <a:pt x="7232" y="32977"/>
                  <a:pt x="20105" y="20104"/>
                </a:cubicBezTo>
                <a:cubicBezTo>
                  <a:pt x="32978" y="7231"/>
                  <a:pt x="50437" y="0"/>
                  <a:pt x="68642" y="0"/>
                </a:cubicBezTo>
                <a:lnTo>
                  <a:pt x="8752339" y="0"/>
                </a:lnTo>
                <a:cubicBezTo>
                  <a:pt x="8770544" y="0"/>
                  <a:pt x="8788003" y="7232"/>
                  <a:pt x="8800876" y="20105"/>
                </a:cubicBezTo>
                <a:cubicBezTo>
                  <a:pt x="8813749" y="32978"/>
                  <a:pt x="8820980" y="50437"/>
                  <a:pt x="8820980" y="68642"/>
                </a:cubicBezTo>
                <a:lnTo>
                  <a:pt x="8820980" y="343199"/>
                </a:lnTo>
                <a:cubicBezTo>
                  <a:pt x="8820980" y="361404"/>
                  <a:pt x="8813748" y="378863"/>
                  <a:pt x="8800876" y="391736"/>
                </a:cubicBezTo>
                <a:cubicBezTo>
                  <a:pt x="8788003" y="404609"/>
                  <a:pt x="8770544" y="411840"/>
                  <a:pt x="8752339" y="411840"/>
                </a:cubicBezTo>
                <a:lnTo>
                  <a:pt x="68641" y="411840"/>
                </a:lnTo>
                <a:cubicBezTo>
                  <a:pt x="50436" y="411840"/>
                  <a:pt x="32977" y="404608"/>
                  <a:pt x="20104" y="391735"/>
                </a:cubicBezTo>
                <a:cubicBezTo>
                  <a:pt x="7231" y="378862"/>
                  <a:pt x="0" y="361403"/>
                  <a:pt x="0" y="343198"/>
                </a:cubicBezTo>
                <a:lnTo>
                  <a:pt x="0" y="6864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7254" tIns="77254" rIns="77254" bIns="77254" numCol="1" spcCol="1270" anchor="ctr" anchorCtr="0">
            <a:noAutofit/>
          </a:bodyPr>
          <a:lstStyle/>
          <a:p>
            <a:pPr algn="ctr"/>
            <a:r>
              <a:rPr lang="ru-RU" sz="15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АО «ЭКСАР»</a:t>
            </a:r>
            <a:endParaRPr lang="en-US" sz="1500" b="1" dirty="0" smtClean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1200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постановление Правительства РФ от 22.11.2011 № 964</a:t>
            </a:r>
          </a:p>
        </p:txBody>
      </p:sp>
      <p:sp>
        <p:nvSpPr>
          <p:cNvPr id="6" name="Text Box 30"/>
          <p:cNvSpPr txBox="1">
            <a:spLocks noChangeArrowheads="1"/>
          </p:cNvSpPr>
          <p:nvPr/>
        </p:nvSpPr>
        <p:spPr bwMode="auto">
          <a:xfrm>
            <a:off x="323048" y="3573016"/>
            <a:ext cx="4176464" cy="2376264"/>
          </a:xfrm>
          <a:prstGeom prst="roundRect">
            <a:avLst>
              <a:gd name="adj" fmla="val 9335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 lIns="36000" tIns="0" rIns="36000" bIns="0" anchor="ctr"/>
          <a:lstStyle/>
          <a:p>
            <a:pPr algn="ctr"/>
            <a:r>
              <a:rPr lang="ru-RU" sz="12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СТРАХОВЫЕ ПРОДУКТЫ </a:t>
            </a:r>
          </a:p>
          <a:p>
            <a:pPr algn="ctr"/>
            <a:endParaRPr lang="ru-RU" sz="1200" b="1" dirty="0" smtClean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0975" indent="-180975" algn="just">
              <a:buClr>
                <a:srgbClr val="CC0000"/>
              </a:buClr>
              <a:buFont typeface="Arial" pitchFamily="34" charset="0"/>
              <a:buChar char="•"/>
            </a:pPr>
            <a:r>
              <a:rPr lang="ru-RU" sz="1200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Страхование кредита покупателю.</a:t>
            </a:r>
          </a:p>
          <a:p>
            <a:pPr marL="180975" indent="-180975" algn="just">
              <a:buClr>
                <a:srgbClr val="CC0000"/>
              </a:buClr>
              <a:buFont typeface="Arial" pitchFamily="34" charset="0"/>
              <a:buChar char="•"/>
            </a:pPr>
            <a:r>
              <a:rPr lang="ru-RU" sz="1200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Страхование подтвержденного аккредитива.</a:t>
            </a:r>
          </a:p>
          <a:p>
            <a:pPr marL="180975" indent="-180975" algn="just">
              <a:buClr>
                <a:srgbClr val="CC0000"/>
              </a:buClr>
              <a:buFont typeface="Arial" pitchFamily="34" charset="0"/>
              <a:buChar char="•"/>
            </a:pPr>
            <a:r>
              <a:rPr lang="ru-RU" sz="1200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Страхование кредита поставщика.</a:t>
            </a:r>
          </a:p>
          <a:p>
            <a:pPr marL="180975" indent="-180975" algn="just">
              <a:buClr>
                <a:srgbClr val="CC0000"/>
              </a:buClr>
              <a:buFont typeface="Arial" pitchFamily="34" charset="0"/>
              <a:buChar char="•"/>
            </a:pPr>
            <a:r>
              <a:rPr lang="ru-RU" sz="1200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Комплексное страхование экспортных кредитов.</a:t>
            </a:r>
          </a:p>
          <a:p>
            <a:pPr marL="180975" indent="-180975" algn="just">
              <a:buClr>
                <a:srgbClr val="CC0000"/>
              </a:buClr>
              <a:buFont typeface="Arial" pitchFamily="34" charset="0"/>
              <a:buChar char="•"/>
            </a:pPr>
            <a:r>
              <a:rPr lang="ru-RU" sz="1200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Страхование инвестиций.</a:t>
            </a:r>
          </a:p>
          <a:p>
            <a:pPr marL="180975" indent="-180975" algn="just">
              <a:buClr>
                <a:srgbClr val="CC0000"/>
              </a:buClr>
              <a:buFont typeface="Arial" pitchFamily="34" charset="0"/>
              <a:buChar char="•"/>
            </a:pPr>
            <a:r>
              <a:rPr lang="ru-RU" sz="1200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Страхование кредита на пополнение оборотных     средств экспортера.</a:t>
            </a:r>
          </a:p>
          <a:p>
            <a:pPr marL="180975" indent="-180975" algn="just">
              <a:buClr>
                <a:srgbClr val="CC0000"/>
              </a:buClr>
              <a:buFont typeface="Arial" pitchFamily="34" charset="0"/>
              <a:buChar char="•"/>
            </a:pPr>
            <a:r>
              <a:rPr lang="ru-RU" sz="1200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Страхование экспортного факторинга.</a:t>
            </a:r>
            <a:endParaRPr lang="ru-RU" sz="1200" b="1" dirty="0" smtClean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 Box 30"/>
          <p:cNvSpPr txBox="1">
            <a:spLocks noChangeArrowheads="1"/>
          </p:cNvSpPr>
          <p:nvPr/>
        </p:nvSpPr>
        <p:spPr bwMode="auto">
          <a:xfrm>
            <a:off x="4643528" y="3573016"/>
            <a:ext cx="4176464" cy="2376264"/>
          </a:xfrm>
          <a:prstGeom prst="roundRect">
            <a:avLst>
              <a:gd name="adj" fmla="val 9335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miter lim="800000"/>
            <a:headEnd/>
            <a:tailEnd/>
          </a:ln>
        </p:spPr>
        <p:txBody>
          <a:bodyPr lIns="36000" tIns="0" rIns="36000" bIns="0" anchor="ctr"/>
          <a:lstStyle/>
          <a:p>
            <a:pPr algn="ctr"/>
            <a:r>
              <a:rPr lang="ru-RU" sz="12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УСЛОВИЯ СТРАХОВАНИЯ</a:t>
            </a:r>
          </a:p>
          <a:p>
            <a:endParaRPr lang="ru-RU" sz="1200" dirty="0" smtClean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5250" indent="-95250">
              <a:buClr>
                <a:srgbClr val="CC0000"/>
              </a:buClr>
              <a:buFont typeface="Arial" pitchFamily="34" charset="0"/>
              <a:buChar char="•"/>
            </a:pPr>
            <a:r>
              <a:rPr lang="ru-RU" sz="1200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Отсутствуют ограничения по срокам страхования;</a:t>
            </a:r>
          </a:p>
          <a:p>
            <a:pPr marL="95250" indent="-95250">
              <a:buClr>
                <a:srgbClr val="CC0000"/>
              </a:buClr>
              <a:buFont typeface="Arial" pitchFamily="34" charset="0"/>
              <a:buChar char="•"/>
            </a:pPr>
            <a:r>
              <a:rPr lang="ru-RU" sz="1200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Страхователем может выступать как российское,</a:t>
            </a:r>
            <a:br>
              <a:rPr lang="ru-RU" sz="1200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200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так и иностранное юридическое лицо/кредитная организация;</a:t>
            </a:r>
          </a:p>
          <a:p>
            <a:pPr marL="95250" indent="-95250">
              <a:buClr>
                <a:srgbClr val="CC0000"/>
              </a:buClr>
              <a:buFont typeface="Arial" pitchFamily="34" charset="0"/>
              <a:buChar char="•"/>
            </a:pPr>
            <a:r>
              <a:rPr lang="ru-RU" sz="1200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Отсутствуют ограничения по валютам контрактов, принимаемых на страхование; </a:t>
            </a:r>
          </a:p>
          <a:p>
            <a:pPr marL="95250" indent="-95250">
              <a:buClr>
                <a:srgbClr val="CC0000"/>
              </a:buClr>
              <a:buFont typeface="Arial" pitchFamily="34" charset="0"/>
              <a:buChar char="•"/>
            </a:pPr>
            <a:r>
              <a:rPr lang="ru-RU" sz="1200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Нет фиксированного требования по минимальной доле российского </a:t>
            </a:r>
            <a:r>
              <a:rPr lang="ru-RU" sz="1200" dirty="0" err="1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контента</a:t>
            </a:r>
            <a:r>
              <a:rPr lang="ru-RU" sz="1200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ru-RU" sz="1200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5949280"/>
            <a:ext cx="417646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Страховая емкость ЭКСАР — 300 млрд. рублей</a:t>
            </a:r>
            <a:endParaRPr lang="ru-RU" sz="13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16016" y="5949280"/>
            <a:ext cx="4032448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Страховые обязательства ЭКСАР обеспечены Российской Федерацией </a:t>
            </a:r>
            <a:br>
              <a:rPr lang="ru-RU" sz="13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3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 31 декабря 2032 г.</a:t>
            </a:r>
            <a:endParaRPr lang="ru-RU" sz="1300" b="1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32850" y="332656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Региональные инструменты </a:t>
            </a:r>
            <a:r>
              <a:rPr lang="en-US" sz="24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24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4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содействия экспорту</a:t>
            </a:r>
            <a:endParaRPr lang="ru-RU" sz="2400" b="1" dirty="0">
              <a:solidFill>
                <a:srgbClr val="CC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39944" y="662716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F076FE1-4EDC-4444-8EF7-E23A7FDA134B}" type="slidenum">
              <a:rPr lang="ru-RU" sz="90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r"/>
              <a:t>5</a:t>
            </a:fld>
            <a:endParaRPr lang="ru-RU" sz="9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5576" y="1916832"/>
            <a:ext cx="7632848" cy="351651"/>
          </a:xfrm>
          <a:prstGeom prst="roundRect">
            <a:avLst>
              <a:gd name="adj" fmla="val 6421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Оформление паспортов внешнеэкономических проектов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5576" y="2420888"/>
            <a:ext cx="7632848" cy="607397"/>
          </a:xfrm>
          <a:prstGeom prst="roundRect">
            <a:avLst>
              <a:gd name="adj" fmla="val 6421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Подготовка ежегодного Перечня выставочно-ярмарочных </a:t>
            </a:r>
            <a:b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 </a:t>
            </a:r>
            <a:r>
              <a:rPr lang="ru-RU" sz="1600" b="1" dirty="0" err="1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конгрессных</a:t>
            </a: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мероприятий (в том числе зарубежных)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5576" y="3212976"/>
            <a:ext cx="7632848" cy="1118890"/>
          </a:xfrm>
          <a:prstGeom prst="roundRect">
            <a:avLst>
              <a:gd name="adj" fmla="val 6421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Формирование инфраструктуры поддержки </a:t>
            </a:r>
            <a:r>
              <a:rPr lang="ru-RU" sz="1600" b="1" dirty="0" err="1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экспортно</a:t>
            </a: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ориентированных субъектов малого и среднего предпринимательства (Центр поддержки экспорта Челябинской области)</a:t>
            </a:r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4509120"/>
            <a:ext cx="7632848" cy="607397"/>
          </a:xfrm>
          <a:prstGeom prst="roundRect">
            <a:avLst>
              <a:gd name="adj" fmla="val 6421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Реализация образовательного проекта АО «Российский экспортный центр»</a:t>
            </a:r>
            <a:endParaRPr lang="ru-RU" sz="1600" b="1" dirty="0" smtClean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476672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Паспорт внешнеэкономического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39944" y="662716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F076FE1-4EDC-4444-8EF7-E23A7FDA134B}" type="slidenum">
              <a:rPr lang="ru-RU" sz="90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r"/>
              <a:t>6</a:t>
            </a:fld>
            <a:endParaRPr lang="ru-RU" sz="9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71600" y="2075527"/>
            <a:ext cx="7179284" cy="1139726"/>
          </a:xfrm>
          <a:prstGeom prst="roundRect">
            <a:avLst>
              <a:gd name="adj" fmla="val 9964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Паспорт внешнеэкономического проекта </a:t>
            </a: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документ, определяющий взаимодействие компании, Минэкономразвития России и Торгового представительства России за рубежом по реализации внешнеэкономического проекта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71600" y="3380780"/>
            <a:ext cx="7179284" cy="652641"/>
          </a:xfrm>
          <a:prstGeom prst="roundRect">
            <a:avLst>
              <a:gd name="adj" fmla="val 15361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Паспорт состоит из паспорта проекта и плана-графика реализации проекта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71600" y="4198948"/>
            <a:ext cx="7179284" cy="863144"/>
          </a:xfrm>
          <a:prstGeom prst="roundRect">
            <a:avLst>
              <a:gd name="adj" fmla="val 7026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Перечень необходимых документов и дополнительная информация находится на сайте Минэкономразвития Челябинской области в разделе «В помощь экспортеру»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71600" y="1340768"/>
            <a:ext cx="7128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рамках Соглашения с Минэкономразвития России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71600" y="5229200"/>
            <a:ext cx="7179284" cy="607397"/>
          </a:xfrm>
          <a:prstGeom prst="roundRect">
            <a:avLst>
              <a:gd name="adj" fmla="val 7026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Работа по паспортам проектов ведется на безвозмездной основе</a:t>
            </a:r>
            <a:r>
              <a:rPr lang="ru-RU" sz="1600" b="1" dirty="0" smtClean="0">
                <a:solidFill>
                  <a:srgbClr val="A5002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Приоритет - высокотехнологичной и инновационной продукции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260648"/>
            <a:ext cx="71867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</a:pPr>
            <a:r>
              <a:rPr lang="ru-RU" sz="24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Проекты, связанные с выходом региональных компаний на внешние рынки (экспорт)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39944" y="662716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F076FE1-4EDC-4444-8EF7-E23A7FDA134B}" type="slidenum">
              <a:rPr lang="ru-RU" sz="90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r"/>
              <a:t>7</a:t>
            </a:fld>
            <a:endParaRPr lang="ru-RU" sz="9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66440" y="1844824"/>
            <a:ext cx="2505360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385D8A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anchor="ctr" anchorCtr="1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100"/>
              </a:lnSpc>
              <a:defRPr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Роль </a:t>
            </a:r>
          </a:p>
          <a:p>
            <a:pPr algn="ctr">
              <a:lnSpc>
                <a:spcPts val="1100"/>
              </a:lnSpc>
              <a:defRPr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Торгового представительства</a:t>
            </a:r>
            <a:endParaRPr lang="ru-RU" altLang="ru-RU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877740" y="1844824"/>
            <a:ext cx="1927089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385D8A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anchor="ctr" anchorCtr="1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100"/>
              </a:lnSpc>
              <a:defRPr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Роль </a:t>
            </a:r>
          </a:p>
          <a:p>
            <a:pPr algn="ctr">
              <a:lnSpc>
                <a:spcPts val="1100"/>
              </a:lnSpc>
              <a:defRPr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компании</a:t>
            </a:r>
            <a:endParaRPr lang="ru-RU" altLang="ru-RU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910769" y="1844824"/>
            <a:ext cx="1927089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385D8A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anchor="ctr" anchorCtr="1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100"/>
              </a:lnSpc>
              <a:defRPr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Роль Минэкономразвития Челябинской области</a:t>
            </a:r>
            <a:endParaRPr lang="ru-RU" altLang="ru-RU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943799" y="1844824"/>
            <a:ext cx="1927089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385D8A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anchor="ctr" anchorCtr="1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100"/>
              </a:lnSpc>
              <a:defRPr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Роль Минэкономразвития России</a:t>
            </a:r>
            <a:endParaRPr lang="ru-RU" altLang="ru-RU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66440" y="2348880"/>
            <a:ext cx="2505360" cy="2592288"/>
          </a:xfrm>
          <a:prstGeom prst="roundRect">
            <a:avLst>
              <a:gd name="adj" fmla="val 3538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solidFill>
              <a:srgbClr val="385D8A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000"/>
              </a:lnSpc>
              <a:spcBef>
                <a:spcPts val="200"/>
              </a:spcBef>
              <a:spcAft>
                <a:spcPts val="200"/>
              </a:spcAft>
              <a:buClr>
                <a:srgbClr val="CC0000"/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Доведение информации о компании до потенциальных контрагентов</a:t>
            </a:r>
          </a:p>
          <a:p>
            <a:pPr>
              <a:lnSpc>
                <a:spcPts val="1000"/>
              </a:lnSpc>
              <a:spcBef>
                <a:spcPts val="200"/>
              </a:spcBef>
              <a:spcAft>
                <a:spcPts val="200"/>
              </a:spcAft>
              <a:buClr>
                <a:srgbClr val="CC0000"/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Содействие в участии в выставочно-ярмарочных мероприятиях</a:t>
            </a:r>
          </a:p>
          <a:p>
            <a:pPr>
              <a:lnSpc>
                <a:spcPts val="1000"/>
              </a:lnSpc>
              <a:spcBef>
                <a:spcPts val="200"/>
              </a:spcBef>
              <a:spcAft>
                <a:spcPts val="200"/>
              </a:spcAft>
              <a:buClr>
                <a:srgbClr val="CC0000"/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Поиск потенциальных партнеров</a:t>
            </a:r>
          </a:p>
          <a:p>
            <a:pPr>
              <a:lnSpc>
                <a:spcPts val="1000"/>
              </a:lnSpc>
              <a:spcBef>
                <a:spcPts val="200"/>
              </a:spcBef>
              <a:spcAft>
                <a:spcPts val="200"/>
              </a:spcAft>
              <a:buClr>
                <a:srgbClr val="CC0000"/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Консультирование по вопросам ведения бизнеса, преодоления барьеров в ВЭД</a:t>
            </a:r>
          </a:p>
          <a:p>
            <a:pPr>
              <a:lnSpc>
                <a:spcPts val="1000"/>
              </a:lnSpc>
              <a:spcBef>
                <a:spcPts val="200"/>
              </a:spcBef>
              <a:spcAft>
                <a:spcPts val="200"/>
              </a:spcAft>
              <a:buClr>
                <a:srgbClr val="CC0000"/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Содействие в установлении контактов с ассоциациями предпринимателей</a:t>
            </a:r>
          </a:p>
          <a:p>
            <a:pPr>
              <a:lnSpc>
                <a:spcPts val="1000"/>
              </a:lnSpc>
              <a:spcBef>
                <a:spcPts val="200"/>
              </a:spcBef>
              <a:spcAft>
                <a:spcPts val="200"/>
              </a:spcAft>
              <a:buClr>
                <a:srgbClr val="CC0000"/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Содействие в установлении контактов с органами власти в стране пребывания</a:t>
            </a:r>
            <a:endParaRPr lang="ru-RU" altLang="ru-RU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2877740" y="2348880"/>
            <a:ext cx="1927089" cy="2592288"/>
          </a:xfrm>
          <a:prstGeom prst="roundRect">
            <a:avLst>
              <a:gd name="adj" fmla="val 3538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solidFill>
              <a:srgbClr val="385D8A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000"/>
              </a:lnSpc>
              <a:spcBef>
                <a:spcPts val="200"/>
              </a:spcBef>
              <a:spcAft>
                <a:spcPts val="200"/>
              </a:spcAft>
              <a:buClr>
                <a:srgbClr val="CC0000"/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Подготовка презентационных материалов</a:t>
            </a:r>
          </a:p>
          <a:p>
            <a:pPr>
              <a:lnSpc>
                <a:spcPts val="1000"/>
              </a:lnSpc>
              <a:spcBef>
                <a:spcPts val="200"/>
              </a:spcBef>
              <a:spcAft>
                <a:spcPts val="200"/>
              </a:spcAft>
              <a:buClr>
                <a:srgbClr val="CC0000"/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Формирование требований к потенциальным контрагентам</a:t>
            </a:r>
          </a:p>
          <a:p>
            <a:pPr>
              <a:lnSpc>
                <a:spcPts val="1000"/>
              </a:lnSpc>
              <a:spcBef>
                <a:spcPts val="200"/>
              </a:spcBef>
              <a:spcAft>
                <a:spcPts val="200"/>
              </a:spcAft>
              <a:buClr>
                <a:srgbClr val="CC0000"/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Участие в запланированных </a:t>
            </a:r>
            <a:r>
              <a:rPr lang="ru-RU" dirty="0" err="1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бизнес-миссиях</a:t>
            </a: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и переговорах</a:t>
            </a:r>
            <a:endParaRPr lang="ru-RU" altLang="ru-RU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910769" y="2348880"/>
            <a:ext cx="1927089" cy="2592288"/>
          </a:xfrm>
          <a:prstGeom prst="roundRect">
            <a:avLst>
              <a:gd name="adj" fmla="val 3033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solidFill>
              <a:srgbClr val="385D8A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000"/>
              </a:lnSpc>
              <a:spcBef>
                <a:spcPts val="200"/>
              </a:spcBef>
              <a:spcAft>
                <a:spcPts val="200"/>
              </a:spcAft>
              <a:buClr>
                <a:srgbClr val="CC0000"/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Поиск потенциальных предприятий-экспортеров</a:t>
            </a:r>
          </a:p>
          <a:p>
            <a:pPr>
              <a:lnSpc>
                <a:spcPts val="1000"/>
              </a:lnSpc>
              <a:spcBef>
                <a:spcPts val="200"/>
              </a:spcBef>
              <a:spcAft>
                <a:spcPts val="200"/>
              </a:spcAft>
              <a:buClr>
                <a:srgbClr val="CC0000"/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Помощь при разработке паспорта проекта</a:t>
            </a:r>
          </a:p>
          <a:p>
            <a:pPr>
              <a:lnSpc>
                <a:spcPts val="1000"/>
              </a:lnSpc>
              <a:spcBef>
                <a:spcPts val="200"/>
              </a:spcBef>
              <a:spcAft>
                <a:spcPts val="200"/>
              </a:spcAft>
              <a:buClr>
                <a:srgbClr val="CC0000"/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Поддержка проекта на уровне администрации субъекта РФ</a:t>
            </a:r>
          </a:p>
          <a:p>
            <a:pPr>
              <a:lnSpc>
                <a:spcPts val="1000"/>
              </a:lnSpc>
              <a:spcBef>
                <a:spcPts val="200"/>
              </a:spcBef>
              <a:spcAft>
                <a:spcPts val="200"/>
              </a:spcAft>
              <a:buClr>
                <a:srgbClr val="CC0000"/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Мониторинг реализации проекта</a:t>
            </a:r>
          </a:p>
          <a:p>
            <a:pPr>
              <a:lnSpc>
                <a:spcPts val="1000"/>
              </a:lnSpc>
              <a:spcBef>
                <a:spcPts val="200"/>
              </a:spcBef>
              <a:spcAft>
                <a:spcPts val="200"/>
              </a:spcAft>
              <a:buClr>
                <a:srgbClr val="CC0000"/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Оценка результативности реализации проекта</a:t>
            </a:r>
            <a:endParaRPr lang="ru-RU" altLang="ru-RU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943799" y="2348880"/>
            <a:ext cx="1927089" cy="2592288"/>
          </a:xfrm>
          <a:prstGeom prst="roundRect">
            <a:avLst>
              <a:gd name="adj" fmla="val 3538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>
            <a:solidFill>
              <a:srgbClr val="385D8A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1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000"/>
              </a:lnSpc>
              <a:spcBef>
                <a:spcPts val="200"/>
              </a:spcBef>
              <a:spcAft>
                <a:spcPts val="200"/>
              </a:spcAft>
              <a:buClr>
                <a:srgbClr val="CC0000"/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Содействие при разработке паспорта проекта</a:t>
            </a:r>
          </a:p>
          <a:p>
            <a:pPr>
              <a:lnSpc>
                <a:spcPts val="1000"/>
              </a:lnSpc>
              <a:spcBef>
                <a:spcPts val="200"/>
              </a:spcBef>
              <a:spcAft>
                <a:spcPts val="200"/>
              </a:spcAft>
              <a:buClr>
                <a:srgbClr val="CC0000"/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Общая координация реализации проекта</a:t>
            </a:r>
          </a:p>
          <a:p>
            <a:pPr>
              <a:lnSpc>
                <a:spcPts val="1000"/>
              </a:lnSpc>
              <a:spcBef>
                <a:spcPts val="200"/>
              </a:spcBef>
              <a:spcAft>
                <a:spcPts val="200"/>
              </a:spcAft>
              <a:buClr>
                <a:srgbClr val="CC0000"/>
              </a:buClr>
              <a:buFont typeface="Arial" pitchFamily="34" charset="0"/>
              <a:buChar char="•"/>
            </a:pPr>
            <a:r>
              <a:rPr lang="ru-RU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Мониторинг реализации проекта</a:t>
            </a:r>
            <a:endParaRPr lang="ru-RU" altLang="ru-RU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260648"/>
            <a:ext cx="661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Примеры реализации </a:t>
            </a:r>
            <a:br>
              <a:rPr lang="ru-RU" sz="24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4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региональных паспортов проектов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39944" y="662716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F076FE1-4EDC-4444-8EF7-E23A7FDA134B}" type="slidenum">
              <a:rPr lang="ru-RU" sz="90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r"/>
              <a:t>8</a:t>
            </a:fld>
            <a:endParaRPr lang="ru-RU" sz="9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47664" y="1772816"/>
            <a:ext cx="6027156" cy="1481644"/>
          </a:xfrm>
          <a:prstGeom prst="roundRect">
            <a:avLst>
              <a:gd name="adj" fmla="val 9964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7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  <a:r>
              <a:rPr lang="ru-RU" sz="17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проектов завершены, в том числе: </a:t>
            </a:r>
          </a:p>
          <a:p>
            <a:pPr>
              <a:buFontTx/>
              <a:buChar char="-"/>
            </a:pPr>
            <a:r>
              <a:rPr lang="ru-RU" sz="17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ЗАО «Ламинарные системы»</a:t>
            </a:r>
          </a:p>
          <a:p>
            <a:pPr>
              <a:buFontTx/>
              <a:buChar char="-"/>
            </a:pPr>
            <a:r>
              <a:rPr lang="ru-RU" sz="17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ЗАО «</a:t>
            </a:r>
            <a:r>
              <a:rPr lang="ru-RU" sz="1700" b="1" dirty="0" err="1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Папилон</a:t>
            </a:r>
            <a:r>
              <a:rPr lang="ru-RU" sz="17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»</a:t>
            </a:r>
          </a:p>
          <a:p>
            <a:pPr>
              <a:buFontTx/>
              <a:buChar char="-"/>
            </a:pPr>
            <a:r>
              <a:rPr lang="ru-RU" sz="17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ООО «Русский кварц»</a:t>
            </a:r>
          </a:p>
          <a:p>
            <a:pPr>
              <a:buFontTx/>
              <a:buChar char="-"/>
            </a:pPr>
            <a:r>
              <a:rPr lang="ru-RU" sz="17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ОАО «МАКФА»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47664" y="3573016"/>
            <a:ext cx="6027156" cy="377904"/>
          </a:xfrm>
          <a:prstGeom prst="roundRect">
            <a:avLst>
              <a:gd name="adj" fmla="val 12065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ru-RU" sz="17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21</a:t>
            </a:r>
            <a:r>
              <a:rPr lang="ru-RU" sz="17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проект утвержден и находится в работе</a:t>
            </a:r>
            <a:r>
              <a:rPr lang="ru-RU" sz="17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547664" y="4221088"/>
            <a:ext cx="6027156" cy="639366"/>
          </a:xfrm>
          <a:prstGeom prst="roundRect">
            <a:avLst>
              <a:gd name="adj" fmla="val 7026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7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12</a:t>
            </a:r>
            <a:r>
              <a:rPr lang="ru-RU" sz="17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проектов - на согласовании </a:t>
            </a:r>
            <a:br>
              <a:rPr lang="ru-RU" sz="17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7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Минэкономразвития России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Планируемые </a:t>
            </a:r>
            <a:br>
              <a:rPr lang="ru-RU" sz="24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2400" b="1" dirty="0" smtClean="0">
                <a:solidFill>
                  <a:srgbClr val="CC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международные мероприятия на 2017 год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77072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Визит делегации Челябинской области в Германию (февраль)</a:t>
            </a:r>
          </a:p>
          <a:p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Визит делегации Челябинской области в Индию (март)</a:t>
            </a:r>
          </a:p>
          <a:p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Визит делегации Челябинской области в Словакию (март)</a:t>
            </a:r>
          </a:p>
          <a:p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Визит делегации Челябинской области в Китай (май, июнь)</a:t>
            </a:r>
          </a:p>
          <a:p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Визит делегации Челябинской области в Азербайджан (май)</a:t>
            </a:r>
          </a:p>
          <a:p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Визит делегации Челябинской области в Грузию (</a:t>
            </a:r>
            <a:r>
              <a:rPr lang="en-US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полугодие)</a:t>
            </a:r>
          </a:p>
          <a:p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Визит делегации Челябинской области в Казахстан, «ЭКСПО – 2017» (</a:t>
            </a:r>
            <a:r>
              <a:rPr lang="en-US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II-III </a:t>
            </a:r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квартал)</a:t>
            </a:r>
          </a:p>
          <a:p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Визит делегации Челябинской области в Туркменистан (ноябрь)</a:t>
            </a:r>
          </a:p>
          <a:p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Визит делегации Челябинской области во Вьетнам (декабрь)</a:t>
            </a:r>
          </a:p>
          <a:p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Дни Челябинской области в Душанбе (в течение года)</a:t>
            </a:r>
          </a:p>
          <a:p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Дни Челябинской области в Ташкенте (в течение года)</a:t>
            </a:r>
          </a:p>
          <a:p>
            <a:r>
              <a:rPr lang="ru-RU" sz="1600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Дни регионов Уральского федерального округа в Ереване (в течение года)</a:t>
            </a:r>
          </a:p>
          <a:p>
            <a:endParaRPr lang="ru-RU" sz="1600" b="1" dirty="0" smtClean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ru-RU" sz="1600" dirty="0" smtClean="0"/>
          </a:p>
          <a:p>
            <a:endParaRPr lang="ru-RU" sz="1600" b="1" dirty="0" smtClean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резентация Форум МБ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Форум МБ</Template>
  <TotalTime>1074</TotalTime>
  <Words>820</Words>
  <Application>Microsoft Office PowerPoint</Application>
  <PresentationFormat>Экран (4:3)</PresentationFormat>
  <Paragraphs>125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Презентация Форум МБ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Планируемые  международные мероприятия на 2017 год</vt:lpstr>
      <vt:lpstr>Слайд 10</vt:lpstr>
      <vt:lpstr>Слайд 11</vt:lpstr>
    </vt:vector>
  </TitlesOfParts>
  <Company>*****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meruser-061</dc:creator>
  <cp:lastModifiedBy>medvedevanv</cp:lastModifiedBy>
  <cp:revision>65</cp:revision>
  <dcterms:created xsi:type="dcterms:W3CDTF">2015-10-13T04:28:51Z</dcterms:created>
  <dcterms:modified xsi:type="dcterms:W3CDTF">2016-10-13T04:59:06Z</dcterms:modified>
</cp:coreProperties>
</file>