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2430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DE5CA1-6847-432A-8B2A-173279871774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45FECC-6D3B-4A99-B8F1-C833D2F4DE3C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ЭКОНОМИЧЕСКИЕ</a:t>
          </a:r>
          <a:endParaRPr lang="ru-RU" dirty="0"/>
        </a:p>
      </dgm:t>
    </dgm:pt>
    <dgm:pt modelId="{99FB3B63-25C6-4F38-8690-573D2204350B}" type="parTrans" cxnId="{072AF9B9-9A2F-4013-AC20-A169565AB6F7}">
      <dgm:prSet/>
      <dgm:spPr/>
      <dgm:t>
        <a:bodyPr/>
        <a:lstStyle/>
        <a:p>
          <a:endParaRPr lang="ru-RU"/>
        </a:p>
      </dgm:t>
    </dgm:pt>
    <dgm:pt modelId="{6DCBE88A-A8F6-4933-9C07-11DFFA9C4270}" type="sibTrans" cxnId="{072AF9B9-9A2F-4013-AC20-A169565AB6F7}">
      <dgm:prSet/>
      <dgm:spPr/>
      <dgm:t>
        <a:bodyPr/>
        <a:lstStyle/>
        <a:p>
          <a:endParaRPr lang="ru-RU"/>
        </a:p>
      </dgm:t>
    </dgm:pt>
    <dgm:pt modelId="{AAF6605F-D6E5-4B53-8379-051A06407D23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/>
            <a:t>Повышение эффективности расходования бюджетных средств</a:t>
          </a:r>
          <a:endParaRPr lang="ru-RU" b="1" dirty="0"/>
        </a:p>
      </dgm:t>
    </dgm:pt>
    <dgm:pt modelId="{F3BCD52C-A235-4E1F-A78A-412E0258585D}" type="parTrans" cxnId="{F7FCD44A-C0A1-477F-86DE-7644CFD7CF02}">
      <dgm:prSet/>
      <dgm:spPr/>
      <dgm:t>
        <a:bodyPr/>
        <a:lstStyle/>
        <a:p>
          <a:endParaRPr lang="ru-RU"/>
        </a:p>
      </dgm:t>
    </dgm:pt>
    <dgm:pt modelId="{4476A82A-3CBE-4F9B-8532-325BBC811C37}" type="sibTrans" cxnId="{F7FCD44A-C0A1-477F-86DE-7644CFD7CF02}">
      <dgm:prSet/>
      <dgm:spPr/>
      <dgm:t>
        <a:bodyPr/>
        <a:lstStyle/>
        <a:p>
          <a:endParaRPr lang="ru-RU"/>
        </a:p>
      </dgm:t>
    </dgm:pt>
    <dgm:pt modelId="{3AAB07A8-65FA-4F6A-8325-828A09E88AD4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/>
            <a:t>Повышение сохранности реализованных проектов</a:t>
          </a:r>
          <a:endParaRPr lang="ru-RU" b="1" dirty="0"/>
        </a:p>
      </dgm:t>
    </dgm:pt>
    <dgm:pt modelId="{F6E1220F-B476-4CFD-8A71-069830DC8EEE}" type="parTrans" cxnId="{02D5E332-375A-406B-A915-7758627F605F}">
      <dgm:prSet/>
      <dgm:spPr/>
      <dgm:t>
        <a:bodyPr/>
        <a:lstStyle/>
        <a:p>
          <a:endParaRPr lang="ru-RU"/>
        </a:p>
      </dgm:t>
    </dgm:pt>
    <dgm:pt modelId="{90A1D2E0-8308-4D27-B240-2A00633A90F3}" type="sibTrans" cxnId="{02D5E332-375A-406B-A915-7758627F605F}">
      <dgm:prSet/>
      <dgm:spPr/>
      <dgm:t>
        <a:bodyPr/>
        <a:lstStyle/>
        <a:p>
          <a:endParaRPr lang="ru-RU"/>
        </a:p>
      </dgm:t>
    </dgm:pt>
    <dgm:pt modelId="{9F2647E3-314F-4C47-9705-E434BDA5B45E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СОЦИАЛЬНЫЕ</a:t>
          </a:r>
          <a:endParaRPr lang="ru-RU" dirty="0"/>
        </a:p>
      </dgm:t>
    </dgm:pt>
    <dgm:pt modelId="{A623BE9B-9AB3-4EE0-B91E-0A1A7BDE0818}" type="parTrans" cxnId="{20CB3CFB-1D31-4E7D-BCF4-3A0E745EA7B6}">
      <dgm:prSet/>
      <dgm:spPr/>
      <dgm:t>
        <a:bodyPr/>
        <a:lstStyle/>
        <a:p>
          <a:endParaRPr lang="ru-RU"/>
        </a:p>
      </dgm:t>
    </dgm:pt>
    <dgm:pt modelId="{4511864F-73BE-4A31-A731-DDF5505E60A6}" type="sibTrans" cxnId="{20CB3CFB-1D31-4E7D-BCF4-3A0E745EA7B6}">
      <dgm:prSet/>
      <dgm:spPr/>
      <dgm:t>
        <a:bodyPr/>
        <a:lstStyle/>
        <a:p>
          <a:endParaRPr lang="ru-RU"/>
        </a:p>
      </dgm:t>
    </dgm:pt>
    <dgm:pt modelId="{EB3883FE-AA8E-45A1-BE4B-AA32EB600062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/>
            <a:t>Формирование лояльности граждан</a:t>
          </a:r>
          <a:endParaRPr lang="ru-RU" b="1" dirty="0"/>
        </a:p>
      </dgm:t>
    </dgm:pt>
    <dgm:pt modelId="{C7A45C5A-5A4B-4D8F-9283-2FB015B40533}" type="parTrans" cxnId="{E06A500E-788B-47F2-896D-C7E36171B493}">
      <dgm:prSet/>
      <dgm:spPr/>
      <dgm:t>
        <a:bodyPr/>
        <a:lstStyle/>
        <a:p>
          <a:endParaRPr lang="ru-RU"/>
        </a:p>
      </dgm:t>
    </dgm:pt>
    <dgm:pt modelId="{016E2589-DF4A-439E-B208-929FEE842A41}" type="sibTrans" cxnId="{E06A500E-788B-47F2-896D-C7E36171B493}">
      <dgm:prSet/>
      <dgm:spPr/>
      <dgm:t>
        <a:bodyPr/>
        <a:lstStyle/>
        <a:p>
          <a:endParaRPr lang="ru-RU"/>
        </a:p>
      </dgm:t>
    </dgm:pt>
    <dgm:pt modelId="{4B17695D-AC1A-4280-8126-921CCB797D6E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/>
            <a:t>Рост вовлеченности граждан в бюджетный процесс</a:t>
          </a:r>
          <a:endParaRPr lang="ru-RU" b="1" dirty="0"/>
        </a:p>
      </dgm:t>
    </dgm:pt>
    <dgm:pt modelId="{4673BA8E-D874-412F-89F6-D98C0A33D048}" type="parTrans" cxnId="{4849D7DE-2EBA-4DF9-9E43-1AD37FB6662F}">
      <dgm:prSet/>
      <dgm:spPr/>
      <dgm:t>
        <a:bodyPr/>
        <a:lstStyle/>
        <a:p>
          <a:endParaRPr lang="ru-RU"/>
        </a:p>
      </dgm:t>
    </dgm:pt>
    <dgm:pt modelId="{9FD3A605-895E-4FAC-8E87-42E34BA14B06}" type="sibTrans" cxnId="{4849D7DE-2EBA-4DF9-9E43-1AD37FB6662F}">
      <dgm:prSet/>
      <dgm:spPr/>
      <dgm:t>
        <a:bodyPr/>
        <a:lstStyle/>
        <a:p>
          <a:endParaRPr lang="ru-RU"/>
        </a:p>
      </dgm:t>
    </dgm:pt>
    <dgm:pt modelId="{0DC76315-4230-491E-8FDC-0CB98E4D3725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/>
            <a:t>Привлечение дополнительного финансирования</a:t>
          </a:r>
          <a:endParaRPr lang="ru-RU" b="1" dirty="0"/>
        </a:p>
      </dgm:t>
    </dgm:pt>
    <dgm:pt modelId="{AB69F41C-B976-4BCF-9871-784AFC4B32E6}" type="parTrans" cxnId="{D4456CE6-0B7F-478A-AF1A-991C31A50146}">
      <dgm:prSet/>
      <dgm:spPr/>
      <dgm:t>
        <a:bodyPr/>
        <a:lstStyle/>
        <a:p>
          <a:endParaRPr lang="ru-RU"/>
        </a:p>
      </dgm:t>
    </dgm:pt>
    <dgm:pt modelId="{3CC4EA77-94D4-436F-9ABF-9B1C4490914E}" type="sibTrans" cxnId="{D4456CE6-0B7F-478A-AF1A-991C31A50146}">
      <dgm:prSet/>
      <dgm:spPr/>
      <dgm:t>
        <a:bodyPr/>
        <a:lstStyle/>
        <a:p>
          <a:endParaRPr lang="ru-RU"/>
        </a:p>
      </dgm:t>
    </dgm:pt>
    <dgm:pt modelId="{46379068-ED55-43E3-91E5-B7A534532A4B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/>
            <a:t>Повышение уровня доверия к власти</a:t>
          </a:r>
          <a:endParaRPr lang="ru-RU" b="1" dirty="0"/>
        </a:p>
      </dgm:t>
    </dgm:pt>
    <dgm:pt modelId="{161363DE-4A8E-4107-AA7F-6D5EF40F21E8}" type="parTrans" cxnId="{C168A9F0-48D7-4B30-ABFE-6A7FEF499CD6}">
      <dgm:prSet/>
      <dgm:spPr/>
      <dgm:t>
        <a:bodyPr/>
        <a:lstStyle/>
        <a:p>
          <a:endParaRPr lang="ru-RU"/>
        </a:p>
      </dgm:t>
    </dgm:pt>
    <dgm:pt modelId="{43FE78DA-1270-4300-8775-C200A75A0D38}" type="sibTrans" cxnId="{C168A9F0-48D7-4B30-ABFE-6A7FEF499CD6}">
      <dgm:prSet/>
      <dgm:spPr/>
      <dgm:t>
        <a:bodyPr/>
        <a:lstStyle/>
        <a:p>
          <a:endParaRPr lang="ru-RU"/>
        </a:p>
      </dgm:t>
    </dgm:pt>
    <dgm:pt modelId="{167FC90B-A617-4A1F-86D7-ACBF40A7CF77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/>
            <a:t>Активизация участия населения в местном развитии</a:t>
          </a:r>
          <a:endParaRPr lang="ru-RU" b="1" dirty="0"/>
        </a:p>
      </dgm:t>
    </dgm:pt>
    <dgm:pt modelId="{92B1680B-DB86-4804-849B-459529C97635}" type="parTrans" cxnId="{00EDD717-222D-45CD-9ECE-8BE7F95D87F8}">
      <dgm:prSet/>
      <dgm:spPr/>
      <dgm:t>
        <a:bodyPr/>
        <a:lstStyle/>
        <a:p>
          <a:endParaRPr lang="ru-RU"/>
        </a:p>
      </dgm:t>
    </dgm:pt>
    <dgm:pt modelId="{38022925-D3D7-418D-AB9C-CC973F131BF6}" type="sibTrans" cxnId="{00EDD717-222D-45CD-9ECE-8BE7F95D87F8}">
      <dgm:prSet/>
      <dgm:spPr/>
      <dgm:t>
        <a:bodyPr/>
        <a:lstStyle/>
        <a:p>
          <a:endParaRPr lang="ru-RU"/>
        </a:p>
      </dgm:t>
    </dgm:pt>
    <dgm:pt modelId="{ACD57262-99E0-426A-A466-F864E598F11A}" type="pres">
      <dgm:prSet presAssocID="{74DE5CA1-6847-432A-8B2A-17327987177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EF7D515-7CE1-4030-AD17-A906C4B4058B}" type="pres">
      <dgm:prSet presAssocID="{F345FECC-6D3B-4A99-B8F1-C833D2F4DE3C}" presName="root" presStyleCnt="0"/>
      <dgm:spPr/>
    </dgm:pt>
    <dgm:pt modelId="{39E5594C-6657-4E0A-B280-8C686A079E39}" type="pres">
      <dgm:prSet presAssocID="{F345FECC-6D3B-4A99-B8F1-C833D2F4DE3C}" presName="rootComposite" presStyleCnt="0"/>
      <dgm:spPr/>
    </dgm:pt>
    <dgm:pt modelId="{87A1ABEB-1A5D-4983-91AA-A00FD343D4C5}" type="pres">
      <dgm:prSet presAssocID="{F345FECC-6D3B-4A99-B8F1-C833D2F4DE3C}" presName="rootText" presStyleLbl="node1" presStyleIdx="0" presStyleCnt="2" custScaleX="114686" custScaleY="73609" custLinFactNeighborX="1471" custLinFactNeighborY="20446"/>
      <dgm:spPr/>
      <dgm:t>
        <a:bodyPr/>
        <a:lstStyle/>
        <a:p>
          <a:endParaRPr lang="ru-RU"/>
        </a:p>
      </dgm:t>
    </dgm:pt>
    <dgm:pt modelId="{1B95B191-C384-4AE4-BC71-984E0D4BA6E5}" type="pres">
      <dgm:prSet presAssocID="{F345FECC-6D3B-4A99-B8F1-C833D2F4DE3C}" presName="rootConnector" presStyleLbl="node1" presStyleIdx="0" presStyleCnt="2"/>
      <dgm:spPr/>
      <dgm:t>
        <a:bodyPr/>
        <a:lstStyle/>
        <a:p>
          <a:endParaRPr lang="ru-RU"/>
        </a:p>
      </dgm:t>
    </dgm:pt>
    <dgm:pt modelId="{FB80CEB0-5405-4407-B6C2-064DA1E270A6}" type="pres">
      <dgm:prSet presAssocID="{F345FECC-6D3B-4A99-B8F1-C833D2F4DE3C}" presName="childShape" presStyleCnt="0"/>
      <dgm:spPr/>
    </dgm:pt>
    <dgm:pt modelId="{7E2293D9-EC15-41B1-9BD8-AB8EBFF6ACD2}" type="pres">
      <dgm:prSet presAssocID="{F3BCD52C-A235-4E1F-A78A-412E0258585D}" presName="Name13" presStyleLbl="parChTrans1D2" presStyleIdx="0" presStyleCnt="7"/>
      <dgm:spPr/>
      <dgm:t>
        <a:bodyPr/>
        <a:lstStyle/>
        <a:p>
          <a:endParaRPr lang="ru-RU"/>
        </a:p>
      </dgm:t>
    </dgm:pt>
    <dgm:pt modelId="{830A232C-227B-4847-9364-3A6F5B982BF8}" type="pres">
      <dgm:prSet presAssocID="{AAF6605F-D6E5-4B53-8379-051A06407D23}" presName="childText" presStyleLbl="bgAcc1" presStyleIdx="0" presStyleCnt="7" custScaleY="44295" custLinFactNeighborY="59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1BB209-4CED-4E8D-92CC-0AB5F8C61A57}" type="pres">
      <dgm:prSet presAssocID="{F6E1220F-B476-4CFD-8A71-069830DC8EEE}" presName="Name13" presStyleLbl="parChTrans1D2" presStyleIdx="1" presStyleCnt="7"/>
      <dgm:spPr/>
      <dgm:t>
        <a:bodyPr/>
        <a:lstStyle/>
        <a:p>
          <a:endParaRPr lang="ru-RU"/>
        </a:p>
      </dgm:t>
    </dgm:pt>
    <dgm:pt modelId="{B4E20253-CD52-4231-AC44-2D35190FCBBF}" type="pres">
      <dgm:prSet presAssocID="{3AAB07A8-65FA-4F6A-8325-828A09E88AD4}" presName="childText" presStyleLbl="bgAcc1" presStyleIdx="1" presStyleCnt="7" custScaleY="437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17DC71-13E7-46B9-8759-5CA75F65859D}" type="pres">
      <dgm:prSet presAssocID="{AB69F41C-B976-4BCF-9871-784AFC4B32E6}" presName="Name13" presStyleLbl="parChTrans1D2" presStyleIdx="2" presStyleCnt="7"/>
      <dgm:spPr/>
      <dgm:t>
        <a:bodyPr/>
        <a:lstStyle/>
        <a:p>
          <a:endParaRPr lang="ru-RU"/>
        </a:p>
      </dgm:t>
    </dgm:pt>
    <dgm:pt modelId="{4EF2C396-A3CE-443E-A345-3B815AD94672}" type="pres">
      <dgm:prSet presAssocID="{0DC76315-4230-491E-8FDC-0CB98E4D3725}" presName="childText" presStyleLbl="bgAcc1" presStyleIdx="2" presStyleCnt="7" custScaleY="394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81E591-C64B-42D2-94AB-86CCD00F16A2}" type="pres">
      <dgm:prSet presAssocID="{9F2647E3-314F-4C47-9705-E434BDA5B45E}" presName="root" presStyleCnt="0"/>
      <dgm:spPr/>
    </dgm:pt>
    <dgm:pt modelId="{84BA19F3-70B1-49E0-AFD8-E32AB543A5A1}" type="pres">
      <dgm:prSet presAssocID="{9F2647E3-314F-4C47-9705-E434BDA5B45E}" presName="rootComposite" presStyleCnt="0"/>
      <dgm:spPr/>
    </dgm:pt>
    <dgm:pt modelId="{A6C0FF3E-E596-4FC2-8E98-8615AAE163D6}" type="pres">
      <dgm:prSet presAssocID="{9F2647E3-314F-4C47-9705-E434BDA5B45E}" presName="rootText" presStyleLbl="node1" presStyleIdx="1" presStyleCnt="2" custScaleX="109085" custScaleY="72023" custLinFactNeighborX="1304" custLinFactNeighborY="20446"/>
      <dgm:spPr/>
      <dgm:t>
        <a:bodyPr/>
        <a:lstStyle/>
        <a:p>
          <a:endParaRPr lang="ru-RU"/>
        </a:p>
      </dgm:t>
    </dgm:pt>
    <dgm:pt modelId="{AFA0A6B2-3C3A-404B-9BD9-F161C4D96CF6}" type="pres">
      <dgm:prSet presAssocID="{9F2647E3-314F-4C47-9705-E434BDA5B45E}" presName="rootConnector" presStyleLbl="node1" presStyleIdx="1" presStyleCnt="2"/>
      <dgm:spPr/>
      <dgm:t>
        <a:bodyPr/>
        <a:lstStyle/>
        <a:p>
          <a:endParaRPr lang="ru-RU"/>
        </a:p>
      </dgm:t>
    </dgm:pt>
    <dgm:pt modelId="{C1E0D8B3-C8AA-436B-93FD-1D00D047F5BF}" type="pres">
      <dgm:prSet presAssocID="{9F2647E3-314F-4C47-9705-E434BDA5B45E}" presName="childShape" presStyleCnt="0"/>
      <dgm:spPr/>
    </dgm:pt>
    <dgm:pt modelId="{F1C74450-8F57-49D3-B278-C885AC2273B0}" type="pres">
      <dgm:prSet presAssocID="{C7A45C5A-5A4B-4D8F-9283-2FB015B40533}" presName="Name13" presStyleLbl="parChTrans1D2" presStyleIdx="3" presStyleCnt="7"/>
      <dgm:spPr/>
      <dgm:t>
        <a:bodyPr/>
        <a:lstStyle/>
        <a:p>
          <a:endParaRPr lang="ru-RU"/>
        </a:p>
      </dgm:t>
    </dgm:pt>
    <dgm:pt modelId="{972C3FA3-5E0C-4D31-AD85-368A091F9AB4}" type="pres">
      <dgm:prSet presAssocID="{EB3883FE-AA8E-45A1-BE4B-AA32EB600062}" presName="childText" presStyleLbl="bgAcc1" presStyleIdx="3" presStyleCnt="7" custScaleY="31074" custLinFactNeighborY="115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B50CA0-37B1-4AB1-8E20-717D31FCB6B3}" type="pres">
      <dgm:prSet presAssocID="{4673BA8E-D874-412F-89F6-D98C0A33D048}" presName="Name13" presStyleLbl="parChTrans1D2" presStyleIdx="4" presStyleCnt="7"/>
      <dgm:spPr/>
      <dgm:t>
        <a:bodyPr/>
        <a:lstStyle/>
        <a:p>
          <a:endParaRPr lang="ru-RU"/>
        </a:p>
      </dgm:t>
    </dgm:pt>
    <dgm:pt modelId="{BB176688-52D7-449D-A77C-1D85B1951C1B}" type="pres">
      <dgm:prSet presAssocID="{4B17695D-AC1A-4280-8126-921CCB797D6E}" presName="childText" presStyleLbl="bgAcc1" presStyleIdx="4" presStyleCnt="7" custScaleY="38567" custLinFactNeighborY="79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782098-9221-4DB0-B5E1-3229A1B6F630}" type="pres">
      <dgm:prSet presAssocID="{161363DE-4A8E-4107-AA7F-6D5EF40F21E8}" presName="Name13" presStyleLbl="parChTrans1D2" presStyleIdx="5" presStyleCnt="7"/>
      <dgm:spPr/>
      <dgm:t>
        <a:bodyPr/>
        <a:lstStyle/>
        <a:p>
          <a:endParaRPr lang="ru-RU"/>
        </a:p>
      </dgm:t>
    </dgm:pt>
    <dgm:pt modelId="{5CDC3434-E9CB-41B6-B036-BBFF4590517E}" type="pres">
      <dgm:prSet presAssocID="{46379068-ED55-43E3-91E5-B7A534532A4B}" presName="childText" presStyleLbl="bgAcc1" presStyleIdx="5" presStyleCnt="7" custScaleY="30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56B374-2716-4A8C-85AC-9ED90FCB9D7C}" type="pres">
      <dgm:prSet presAssocID="{92B1680B-DB86-4804-849B-459529C97635}" presName="Name13" presStyleLbl="parChTrans1D2" presStyleIdx="6" presStyleCnt="7"/>
      <dgm:spPr/>
      <dgm:t>
        <a:bodyPr/>
        <a:lstStyle/>
        <a:p>
          <a:endParaRPr lang="ru-RU"/>
        </a:p>
      </dgm:t>
    </dgm:pt>
    <dgm:pt modelId="{2A73C25F-E0D8-4642-BFEF-344883EA4EF0}" type="pres">
      <dgm:prSet presAssocID="{167FC90B-A617-4A1F-86D7-ACBF40A7CF77}" presName="childText" presStyleLbl="bgAcc1" presStyleIdx="6" presStyleCnt="7" custScaleY="396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56EA72-1066-4186-AD6B-1AEE58FE3673}" type="presOf" srcId="{AAF6605F-D6E5-4B53-8379-051A06407D23}" destId="{830A232C-227B-4847-9364-3A6F5B982BF8}" srcOrd="0" destOrd="0" presId="urn:microsoft.com/office/officeart/2005/8/layout/hierarchy3"/>
    <dgm:cxn modelId="{D668D569-6E7E-4AC1-A967-602B63996495}" type="presOf" srcId="{9F2647E3-314F-4C47-9705-E434BDA5B45E}" destId="{AFA0A6B2-3C3A-404B-9BD9-F161C4D96CF6}" srcOrd="1" destOrd="0" presId="urn:microsoft.com/office/officeart/2005/8/layout/hierarchy3"/>
    <dgm:cxn modelId="{00EDD717-222D-45CD-9ECE-8BE7F95D87F8}" srcId="{9F2647E3-314F-4C47-9705-E434BDA5B45E}" destId="{167FC90B-A617-4A1F-86D7-ACBF40A7CF77}" srcOrd="3" destOrd="0" parTransId="{92B1680B-DB86-4804-849B-459529C97635}" sibTransId="{38022925-D3D7-418D-AB9C-CC973F131BF6}"/>
    <dgm:cxn modelId="{02D5E332-375A-406B-A915-7758627F605F}" srcId="{F345FECC-6D3B-4A99-B8F1-C833D2F4DE3C}" destId="{3AAB07A8-65FA-4F6A-8325-828A09E88AD4}" srcOrd="1" destOrd="0" parTransId="{F6E1220F-B476-4CFD-8A71-069830DC8EEE}" sibTransId="{90A1D2E0-8308-4D27-B240-2A00633A90F3}"/>
    <dgm:cxn modelId="{D4456CE6-0B7F-478A-AF1A-991C31A50146}" srcId="{F345FECC-6D3B-4A99-B8F1-C833D2F4DE3C}" destId="{0DC76315-4230-491E-8FDC-0CB98E4D3725}" srcOrd="2" destOrd="0" parTransId="{AB69F41C-B976-4BCF-9871-784AFC4B32E6}" sibTransId="{3CC4EA77-94D4-436F-9ABF-9B1C4490914E}"/>
    <dgm:cxn modelId="{F7FCD44A-C0A1-477F-86DE-7644CFD7CF02}" srcId="{F345FECC-6D3B-4A99-B8F1-C833D2F4DE3C}" destId="{AAF6605F-D6E5-4B53-8379-051A06407D23}" srcOrd="0" destOrd="0" parTransId="{F3BCD52C-A235-4E1F-A78A-412E0258585D}" sibTransId="{4476A82A-3CBE-4F9B-8532-325BBC811C37}"/>
    <dgm:cxn modelId="{80E40B65-6D3B-4CCA-A80E-BD797FD3A158}" type="presOf" srcId="{F345FECC-6D3B-4A99-B8F1-C833D2F4DE3C}" destId="{87A1ABEB-1A5D-4983-91AA-A00FD343D4C5}" srcOrd="0" destOrd="0" presId="urn:microsoft.com/office/officeart/2005/8/layout/hierarchy3"/>
    <dgm:cxn modelId="{A97002E6-ACDE-4A08-A74D-77705A1F165D}" type="presOf" srcId="{74DE5CA1-6847-432A-8B2A-173279871774}" destId="{ACD57262-99E0-426A-A466-F864E598F11A}" srcOrd="0" destOrd="0" presId="urn:microsoft.com/office/officeart/2005/8/layout/hierarchy3"/>
    <dgm:cxn modelId="{078F0095-AAB5-49D4-AF6A-55A6BD49CB08}" type="presOf" srcId="{46379068-ED55-43E3-91E5-B7A534532A4B}" destId="{5CDC3434-E9CB-41B6-B036-BBFF4590517E}" srcOrd="0" destOrd="0" presId="urn:microsoft.com/office/officeart/2005/8/layout/hierarchy3"/>
    <dgm:cxn modelId="{715DF524-FCCF-48BE-8FF6-76CB3016D86A}" type="presOf" srcId="{C7A45C5A-5A4B-4D8F-9283-2FB015B40533}" destId="{F1C74450-8F57-49D3-B278-C885AC2273B0}" srcOrd="0" destOrd="0" presId="urn:microsoft.com/office/officeart/2005/8/layout/hierarchy3"/>
    <dgm:cxn modelId="{98F47509-8CCF-472A-B6B1-2F19FE10AECD}" type="presOf" srcId="{F6E1220F-B476-4CFD-8A71-069830DC8EEE}" destId="{691BB209-4CED-4E8D-92CC-0AB5F8C61A57}" srcOrd="0" destOrd="0" presId="urn:microsoft.com/office/officeart/2005/8/layout/hierarchy3"/>
    <dgm:cxn modelId="{4849D7DE-2EBA-4DF9-9E43-1AD37FB6662F}" srcId="{9F2647E3-314F-4C47-9705-E434BDA5B45E}" destId="{4B17695D-AC1A-4280-8126-921CCB797D6E}" srcOrd="1" destOrd="0" parTransId="{4673BA8E-D874-412F-89F6-D98C0A33D048}" sibTransId="{9FD3A605-895E-4FAC-8E87-42E34BA14B06}"/>
    <dgm:cxn modelId="{13B68C9F-359D-4942-A492-8F33A03F7E91}" type="presOf" srcId="{3AAB07A8-65FA-4F6A-8325-828A09E88AD4}" destId="{B4E20253-CD52-4231-AC44-2D35190FCBBF}" srcOrd="0" destOrd="0" presId="urn:microsoft.com/office/officeart/2005/8/layout/hierarchy3"/>
    <dgm:cxn modelId="{AA32244C-9D35-439E-BCDE-33E34552CE50}" type="presOf" srcId="{9F2647E3-314F-4C47-9705-E434BDA5B45E}" destId="{A6C0FF3E-E596-4FC2-8E98-8615AAE163D6}" srcOrd="0" destOrd="0" presId="urn:microsoft.com/office/officeart/2005/8/layout/hierarchy3"/>
    <dgm:cxn modelId="{542384D3-ABE0-4091-94C2-FC2C818B763A}" type="presOf" srcId="{EB3883FE-AA8E-45A1-BE4B-AA32EB600062}" destId="{972C3FA3-5E0C-4D31-AD85-368A091F9AB4}" srcOrd="0" destOrd="0" presId="urn:microsoft.com/office/officeart/2005/8/layout/hierarchy3"/>
    <dgm:cxn modelId="{072AF9B9-9A2F-4013-AC20-A169565AB6F7}" srcId="{74DE5CA1-6847-432A-8B2A-173279871774}" destId="{F345FECC-6D3B-4A99-B8F1-C833D2F4DE3C}" srcOrd="0" destOrd="0" parTransId="{99FB3B63-25C6-4F38-8690-573D2204350B}" sibTransId="{6DCBE88A-A8F6-4933-9C07-11DFFA9C4270}"/>
    <dgm:cxn modelId="{53EFE54A-54C2-4BEB-A067-B5D5197A4C67}" type="presOf" srcId="{F345FECC-6D3B-4A99-B8F1-C833D2F4DE3C}" destId="{1B95B191-C384-4AE4-BC71-984E0D4BA6E5}" srcOrd="1" destOrd="0" presId="urn:microsoft.com/office/officeart/2005/8/layout/hierarchy3"/>
    <dgm:cxn modelId="{A3933BBD-F43C-4BA1-8AD1-BDB03EA435B7}" type="presOf" srcId="{161363DE-4A8E-4107-AA7F-6D5EF40F21E8}" destId="{86782098-9221-4DB0-B5E1-3229A1B6F630}" srcOrd="0" destOrd="0" presId="urn:microsoft.com/office/officeart/2005/8/layout/hierarchy3"/>
    <dgm:cxn modelId="{4C54D38F-21DC-460F-A44B-37818953323C}" type="presOf" srcId="{AB69F41C-B976-4BCF-9871-784AFC4B32E6}" destId="{9D17DC71-13E7-46B9-8759-5CA75F65859D}" srcOrd="0" destOrd="0" presId="urn:microsoft.com/office/officeart/2005/8/layout/hierarchy3"/>
    <dgm:cxn modelId="{EA140DE2-E5CC-486E-B081-7B1B15D6FEC8}" type="presOf" srcId="{4B17695D-AC1A-4280-8126-921CCB797D6E}" destId="{BB176688-52D7-449D-A77C-1D85B1951C1B}" srcOrd="0" destOrd="0" presId="urn:microsoft.com/office/officeart/2005/8/layout/hierarchy3"/>
    <dgm:cxn modelId="{ACB3A159-32A9-4B0A-8004-455C7807C710}" type="presOf" srcId="{0DC76315-4230-491E-8FDC-0CB98E4D3725}" destId="{4EF2C396-A3CE-443E-A345-3B815AD94672}" srcOrd="0" destOrd="0" presId="urn:microsoft.com/office/officeart/2005/8/layout/hierarchy3"/>
    <dgm:cxn modelId="{E289719B-ADF8-486A-98C2-C2C0747F6587}" type="presOf" srcId="{F3BCD52C-A235-4E1F-A78A-412E0258585D}" destId="{7E2293D9-EC15-41B1-9BD8-AB8EBFF6ACD2}" srcOrd="0" destOrd="0" presId="urn:microsoft.com/office/officeart/2005/8/layout/hierarchy3"/>
    <dgm:cxn modelId="{2CC38175-1986-4BA6-BF74-B08BDC90EB7B}" type="presOf" srcId="{4673BA8E-D874-412F-89F6-D98C0A33D048}" destId="{40B50CA0-37B1-4AB1-8E20-717D31FCB6B3}" srcOrd="0" destOrd="0" presId="urn:microsoft.com/office/officeart/2005/8/layout/hierarchy3"/>
    <dgm:cxn modelId="{20CB3CFB-1D31-4E7D-BCF4-3A0E745EA7B6}" srcId="{74DE5CA1-6847-432A-8B2A-173279871774}" destId="{9F2647E3-314F-4C47-9705-E434BDA5B45E}" srcOrd="1" destOrd="0" parTransId="{A623BE9B-9AB3-4EE0-B91E-0A1A7BDE0818}" sibTransId="{4511864F-73BE-4A31-A731-DDF5505E60A6}"/>
    <dgm:cxn modelId="{E411A6B7-C5CB-4480-954E-AE74D1F193D0}" type="presOf" srcId="{167FC90B-A617-4A1F-86D7-ACBF40A7CF77}" destId="{2A73C25F-E0D8-4642-BFEF-344883EA4EF0}" srcOrd="0" destOrd="0" presId="urn:microsoft.com/office/officeart/2005/8/layout/hierarchy3"/>
    <dgm:cxn modelId="{E06A500E-788B-47F2-896D-C7E36171B493}" srcId="{9F2647E3-314F-4C47-9705-E434BDA5B45E}" destId="{EB3883FE-AA8E-45A1-BE4B-AA32EB600062}" srcOrd="0" destOrd="0" parTransId="{C7A45C5A-5A4B-4D8F-9283-2FB015B40533}" sibTransId="{016E2589-DF4A-439E-B208-929FEE842A41}"/>
    <dgm:cxn modelId="{88105411-8440-43AA-9B00-AE7A9C5693D1}" type="presOf" srcId="{92B1680B-DB86-4804-849B-459529C97635}" destId="{C156B374-2716-4A8C-85AC-9ED90FCB9D7C}" srcOrd="0" destOrd="0" presId="urn:microsoft.com/office/officeart/2005/8/layout/hierarchy3"/>
    <dgm:cxn modelId="{C168A9F0-48D7-4B30-ABFE-6A7FEF499CD6}" srcId="{9F2647E3-314F-4C47-9705-E434BDA5B45E}" destId="{46379068-ED55-43E3-91E5-B7A534532A4B}" srcOrd="2" destOrd="0" parTransId="{161363DE-4A8E-4107-AA7F-6D5EF40F21E8}" sibTransId="{43FE78DA-1270-4300-8775-C200A75A0D38}"/>
    <dgm:cxn modelId="{4A963FE5-65A4-47AB-A86E-55BACF6D5E92}" type="presParOf" srcId="{ACD57262-99E0-426A-A466-F864E598F11A}" destId="{4EF7D515-7CE1-4030-AD17-A906C4B4058B}" srcOrd="0" destOrd="0" presId="urn:microsoft.com/office/officeart/2005/8/layout/hierarchy3"/>
    <dgm:cxn modelId="{EB060D24-C5C8-48B4-B36A-0AAA3C43E8F9}" type="presParOf" srcId="{4EF7D515-7CE1-4030-AD17-A906C4B4058B}" destId="{39E5594C-6657-4E0A-B280-8C686A079E39}" srcOrd="0" destOrd="0" presId="urn:microsoft.com/office/officeart/2005/8/layout/hierarchy3"/>
    <dgm:cxn modelId="{31055314-261C-4C92-B6AB-665E83F6A2F4}" type="presParOf" srcId="{39E5594C-6657-4E0A-B280-8C686A079E39}" destId="{87A1ABEB-1A5D-4983-91AA-A00FD343D4C5}" srcOrd="0" destOrd="0" presId="urn:microsoft.com/office/officeart/2005/8/layout/hierarchy3"/>
    <dgm:cxn modelId="{1016D4DF-8DB1-4B0A-BA09-447B1C30EFA1}" type="presParOf" srcId="{39E5594C-6657-4E0A-B280-8C686A079E39}" destId="{1B95B191-C384-4AE4-BC71-984E0D4BA6E5}" srcOrd="1" destOrd="0" presId="urn:microsoft.com/office/officeart/2005/8/layout/hierarchy3"/>
    <dgm:cxn modelId="{D816759B-6F5F-4073-AFFC-8E4A6E467391}" type="presParOf" srcId="{4EF7D515-7CE1-4030-AD17-A906C4B4058B}" destId="{FB80CEB0-5405-4407-B6C2-064DA1E270A6}" srcOrd="1" destOrd="0" presId="urn:microsoft.com/office/officeart/2005/8/layout/hierarchy3"/>
    <dgm:cxn modelId="{E1196A07-57D7-4108-B3D8-CA4D3D467A9F}" type="presParOf" srcId="{FB80CEB0-5405-4407-B6C2-064DA1E270A6}" destId="{7E2293D9-EC15-41B1-9BD8-AB8EBFF6ACD2}" srcOrd="0" destOrd="0" presId="urn:microsoft.com/office/officeart/2005/8/layout/hierarchy3"/>
    <dgm:cxn modelId="{CC845C5E-2E72-443B-B73B-9FD40450A776}" type="presParOf" srcId="{FB80CEB0-5405-4407-B6C2-064DA1E270A6}" destId="{830A232C-227B-4847-9364-3A6F5B982BF8}" srcOrd="1" destOrd="0" presId="urn:microsoft.com/office/officeart/2005/8/layout/hierarchy3"/>
    <dgm:cxn modelId="{AAEDC611-EF7A-42AD-AF47-E28148A284CC}" type="presParOf" srcId="{FB80CEB0-5405-4407-B6C2-064DA1E270A6}" destId="{691BB209-4CED-4E8D-92CC-0AB5F8C61A57}" srcOrd="2" destOrd="0" presId="urn:microsoft.com/office/officeart/2005/8/layout/hierarchy3"/>
    <dgm:cxn modelId="{19171EC1-C62C-412B-AE2F-5287E4FFA435}" type="presParOf" srcId="{FB80CEB0-5405-4407-B6C2-064DA1E270A6}" destId="{B4E20253-CD52-4231-AC44-2D35190FCBBF}" srcOrd="3" destOrd="0" presId="urn:microsoft.com/office/officeart/2005/8/layout/hierarchy3"/>
    <dgm:cxn modelId="{D2788F4D-073F-4A28-A1B6-CE551102BBA5}" type="presParOf" srcId="{FB80CEB0-5405-4407-B6C2-064DA1E270A6}" destId="{9D17DC71-13E7-46B9-8759-5CA75F65859D}" srcOrd="4" destOrd="0" presId="urn:microsoft.com/office/officeart/2005/8/layout/hierarchy3"/>
    <dgm:cxn modelId="{2BE392C9-B7C7-409F-9466-D67F9D07E454}" type="presParOf" srcId="{FB80CEB0-5405-4407-B6C2-064DA1E270A6}" destId="{4EF2C396-A3CE-443E-A345-3B815AD94672}" srcOrd="5" destOrd="0" presId="urn:microsoft.com/office/officeart/2005/8/layout/hierarchy3"/>
    <dgm:cxn modelId="{C4E0AEE9-4547-4466-8D19-149F4D925C22}" type="presParOf" srcId="{ACD57262-99E0-426A-A466-F864E598F11A}" destId="{0981E591-C64B-42D2-94AB-86CCD00F16A2}" srcOrd="1" destOrd="0" presId="urn:microsoft.com/office/officeart/2005/8/layout/hierarchy3"/>
    <dgm:cxn modelId="{6AB9DDDA-EE18-4676-BA22-16EAAD6FFB00}" type="presParOf" srcId="{0981E591-C64B-42D2-94AB-86CCD00F16A2}" destId="{84BA19F3-70B1-49E0-AFD8-E32AB543A5A1}" srcOrd="0" destOrd="0" presId="urn:microsoft.com/office/officeart/2005/8/layout/hierarchy3"/>
    <dgm:cxn modelId="{C31C18AB-3772-4C59-AB5B-9427E3D285AE}" type="presParOf" srcId="{84BA19F3-70B1-49E0-AFD8-E32AB543A5A1}" destId="{A6C0FF3E-E596-4FC2-8E98-8615AAE163D6}" srcOrd="0" destOrd="0" presId="urn:microsoft.com/office/officeart/2005/8/layout/hierarchy3"/>
    <dgm:cxn modelId="{85729C32-FF99-4061-9CDB-C46605A0D2F0}" type="presParOf" srcId="{84BA19F3-70B1-49E0-AFD8-E32AB543A5A1}" destId="{AFA0A6B2-3C3A-404B-9BD9-F161C4D96CF6}" srcOrd="1" destOrd="0" presId="urn:microsoft.com/office/officeart/2005/8/layout/hierarchy3"/>
    <dgm:cxn modelId="{575C763E-5E0E-4F16-90A0-614AE11E80F3}" type="presParOf" srcId="{0981E591-C64B-42D2-94AB-86CCD00F16A2}" destId="{C1E0D8B3-C8AA-436B-93FD-1D00D047F5BF}" srcOrd="1" destOrd="0" presId="urn:microsoft.com/office/officeart/2005/8/layout/hierarchy3"/>
    <dgm:cxn modelId="{4D10A39A-D9E0-4ACD-B19D-54F3A4A42B65}" type="presParOf" srcId="{C1E0D8B3-C8AA-436B-93FD-1D00D047F5BF}" destId="{F1C74450-8F57-49D3-B278-C885AC2273B0}" srcOrd="0" destOrd="0" presId="urn:microsoft.com/office/officeart/2005/8/layout/hierarchy3"/>
    <dgm:cxn modelId="{2FBDC31C-059A-4CAA-9361-78C0E5C7FBFD}" type="presParOf" srcId="{C1E0D8B3-C8AA-436B-93FD-1D00D047F5BF}" destId="{972C3FA3-5E0C-4D31-AD85-368A091F9AB4}" srcOrd="1" destOrd="0" presId="urn:microsoft.com/office/officeart/2005/8/layout/hierarchy3"/>
    <dgm:cxn modelId="{830A763F-604A-44D9-9570-123934110F96}" type="presParOf" srcId="{C1E0D8B3-C8AA-436B-93FD-1D00D047F5BF}" destId="{40B50CA0-37B1-4AB1-8E20-717D31FCB6B3}" srcOrd="2" destOrd="0" presId="urn:microsoft.com/office/officeart/2005/8/layout/hierarchy3"/>
    <dgm:cxn modelId="{38A38923-DD3F-4982-8E0A-4A33B6BDA9A1}" type="presParOf" srcId="{C1E0D8B3-C8AA-436B-93FD-1D00D047F5BF}" destId="{BB176688-52D7-449D-A77C-1D85B1951C1B}" srcOrd="3" destOrd="0" presId="urn:microsoft.com/office/officeart/2005/8/layout/hierarchy3"/>
    <dgm:cxn modelId="{6DB227D3-2834-4A83-93D0-F83FE28AFD14}" type="presParOf" srcId="{C1E0D8B3-C8AA-436B-93FD-1D00D047F5BF}" destId="{86782098-9221-4DB0-B5E1-3229A1B6F630}" srcOrd="4" destOrd="0" presId="urn:microsoft.com/office/officeart/2005/8/layout/hierarchy3"/>
    <dgm:cxn modelId="{4E5DE252-9051-4336-91E1-E12D8A4BB354}" type="presParOf" srcId="{C1E0D8B3-C8AA-436B-93FD-1D00D047F5BF}" destId="{5CDC3434-E9CB-41B6-B036-BBFF4590517E}" srcOrd="5" destOrd="0" presId="urn:microsoft.com/office/officeart/2005/8/layout/hierarchy3"/>
    <dgm:cxn modelId="{EC285E0B-FCFB-416C-BB2F-9FACFC6CAA14}" type="presParOf" srcId="{C1E0D8B3-C8AA-436B-93FD-1D00D047F5BF}" destId="{C156B374-2716-4A8C-85AC-9ED90FCB9D7C}" srcOrd="6" destOrd="0" presId="urn:microsoft.com/office/officeart/2005/8/layout/hierarchy3"/>
    <dgm:cxn modelId="{6F26F48A-4F2E-4FDA-AA30-96E6867E11EC}" type="presParOf" srcId="{C1E0D8B3-C8AA-436B-93FD-1D00D047F5BF}" destId="{2A73C25F-E0D8-4642-BFEF-344883EA4EF0}" srcOrd="7" destOrd="0" presId="urn:microsoft.com/office/officeart/2005/8/layout/hierarchy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77598F-2F65-4AEF-9E17-2D27CD43DDDD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70F34-5E66-4538-AA29-01BF7D5C3A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1413" y="685800"/>
            <a:ext cx="4575175" cy="34305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1322A-48D8-48F8-A9EE-BEFDEC13431D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5035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1413" y="685800"/>
            <a:ext cx="4575175" cy="34305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1322A-48D8-48F8-A9EE-BEFDEC13431D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50354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1413" y="685800"/>
            <a:ext cx="4575175" cy="34305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1322A-48D8-48F8-A9EE-BEFDEC13431D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50354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1413" y="685800"/>
            <a:ext cx="4575175" cy="34305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1322A-48D8-48F8-A9EE-BEFDEC13431D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50354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1413" y="685800"/>
            <a:ext cx="4575175" cy="34305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1322A-48D8-48F8-A9EE-BEFDEC13431D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50354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1413" y="685800"/>
            <a:ext cx="4575175" cy="34305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1322A-48D8-48F8-A9EE-BEFDEC13431D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50354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BC4E-3CA8-4F85-A317-841D6C460EDE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BD690-9D8B-4BF8-A33E-277B8E833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BC4E-3CA8-4F85-A317-841D6C460EDE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BD690-9D8B-4BF8-A33E-277B8E833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BC4E-3CA8-4F85-A317-841D6C460EDE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BD690-9D8B-4BF8-A33E-277B8E833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BC4E-3CA8-4F85-A317-841D6C460EDE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BD690-9D8B-4BF8-A33E-277B8E833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BC4E-3CA8-4F85-A317-841D6C460EDE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BD690-9D8B-4BF8-A33E-277B8E833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BC4E-3CA8-4F85-A317-841D6C460EDE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BD690-9D8B-4BF8-A33E-277B8E833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BC4E-3CA8-4F85-A317-841D6C460EDE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BD690-9D8B-4BF8-A33E-277B8E833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BC4E-3CA8-4F85-A317-841D6C460EDE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BD690-9D8B-4BF8-A33E-277B8E833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BC4E-3CA8-4F85-A317-841D6C460EDE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BD690-9D8B-4BF8-A33E-277B8E833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BC4E-3CA8-4F85-A317-841D6C460EDE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BD690-9D8B-4BF8-A33E-277B8E833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BC4E-3CA8-4F85-A317-841D6C460EDE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BD690-9D8B-4BF8-A33E-277B8E833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DBC4E-3CA8-4F85-A317-841D6C460EDE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BD690-9D8B-4BF8-A33E-277B8E833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848" y="116632"/>
            <a:ext cx="8085584" cy="64807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ИНИЦИАТИВНОЕ БЮДЖЕТИРОВАНИЕ – ЭТО АКТУАЛЬНО!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20B9-993E-4B74-9345-65789839B5EF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-32" y="4572008"/>
            <a:ext cx="88582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С помощью </a:t>
            </a:r>
            <a:r>
              <a:rPr lang="ru-RU" sz="1600" b="1" dirty="0"/>
              <a:t>инициативного </a:t>
            </a:r>
            <a:r>
              <a:rPr lang="ru-RU" sz="1600" b="1" dirty="0" err="1"/>
              <a:t>бюджетирования</a:t>
            </a:r>
            <a:r>
              <a:rPr lang="ru-RU" sz="1600" b="1" dirty="0" smtClean="0"/>
              <a:t>:</a:t>
            </a:r>
          </a:p>
          <a:p>
            <a:pPr algn="ctr"/>
            <a:endParaRPr lang="ru-RU" sz="16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 smtClean="0"/>
              <a:t>решаются </a:t>
            </a:r>
            <a:r>
              <a:rPr lang="ru-RU" sz="1600" b="1" dirty="0"/>
              <a:t>наиболее </a:t>
            </a:r>
            <a:r>
              <a:rPr lang="ru-RU" sz="1600" b="1" dirty="0" smtClean="0"/>
              <a:t>актуальные</a:t>
            </a:r>
            <a:r>
              <a:rPr lang="ru-RU" sz="1600" b="1" dirty="0" smtClean="0"/>
              <a:t> </a:t>
            </a:r>
            <a:r>
              <a:rPr lang="ru-RU" sz="1600" b="1" dirty="0" smtClean="0"/>
              <a:t>вопросов местного значения посредством определения и выбора направлений расходования бюджетных средств;</a:t>
            </a:r>
            <a:endParaRPr lang="ru-RU" sz="1600" b="1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600" b="1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 smtClean="0"/>
              <a:t>инициируется </a:t>
            </a:r>
            <a:r>
              <a:rPr lang="ru-RU" sz="1600" b="1" dirty="0"/>
              <a:t>участие граждан в решении </a:t>
            </a:r>
            <a:r>
              <a:rPr lang="ru-RU" sz="1600" b="1" dirty="0" smtClean="0"/>
              <a:t>проблем местного значения через </a:t>
            </a:r>
            <a:r>
              <a:rPr lang="ru-RU" sz="1600" b="1" dirty="0"/>
              <a:t>работу в </a:t>
            </a:r>
            <a:r>
              <a:rPr lang="ru-RU" sz="1600" b="1" dirty="0" smtClean="0"/>
              <a:t>проектных </a:t>
            </a:r>
            <a:r>
              <a:rPr lang="ru-RU" sz="1600" b="1" dirty="0"/>
              <a:t>командах, голосование </a:t>
            </a:r>
            <a:r>
              <a:rPr lang="ru-RU" sz="1600" b="1" dirty="0" smtClean="0"/>
              <a:t>при определении </a:t>
            </a:r>
            <a:r>
              <a:rPr lang="ru-RU" sz="1600" b="1" dirty="0"/>
              <a:t>приоритетов расходования бюджетных средств и </a:t>
            </a:r>
            <a:r>
              <a:rPr lang="ru-RU" sz="1600" b="1" dirty="0" smtClean="0"/>
              <a:t>т.д</a:t>
            </a:r>
            <a:r>
              <a:rPr lang="ru-RU" sz="1600" b="1" dirty="0"/>
              <a:t>.</a:t>
            </a:r>
          </a:p>
        </p:txBody>
      </p:sp>
      <p:sp>
        <p:nvSpPr>
          <p:cNvPr id="24578" name="AutoShape 2" descr="Инициативные проекты - Новости, объявления - Экономика и финансы -  Североуральский городской окру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580" name="Picture 4" descr="Волгодонску предложили самостоятельно продвигать инициативные проекты »  Donday-Volgodonsk.ru - новости Волгодонска. Происшествия, события, новости  бизнеса, политики, культуры и спорта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957272"/>
            <a:ext cx="5357810" cy="35897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786989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20B9-993E-4B74-9345-65789839B5EF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14810" y="642918"/>
            <a:ext cx="464347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1" dirty="0"/>
              <a:t>обсуждение бюджетных вопросов</a:t>
            </a:r>
            <a:r>
              <a:rPr lang="ru-RU" b="1" dirty="0" smtClean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1" dirty="0" smtClean="0"/>
              <a:t>участие </a:t>
            </a:r>
            <a:r>
              <a:rPr lang="ru-RU" b="1" dirty="0"/>
              <a:t>представителей власти</a:t>
            </a:r>
            <a:r>
              <a:rPr lang="ru-RU" b="1" dirty="0" smtClean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1" dirty="0" smtClean="0"/>
              <a:t>серийный </a:t>
            </a:r>
            <a:r>
              <a:rPr lang="ru-RU" b="1" dirty="0"/>
              <a:t>(ежегодно повторяющийся) </a:t>
            </a:r>
            <a:r>
              <a:rPr lang="ru-RU" b="1" dirty="0" smtClean="0"/>
              <a:t>процесс реализации;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1" dirty="0" smtClean="0"/>
              <a:t>публичное </a:t>
            </a:r>
            <a:r>
              <a:rPr lang="ru-RU" b="1" dirty="0"/>
              <a:t>обсуждение с участием граждан</a:t>
            </a:r>
            <a:r>
              <a:rPr lang="ru-RU" b="1" dirty="0" smtClean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1" dirty="0" smtClean="0"/>
              <a:t>организация </a:t>
            </a:r>
            <a:r>
              <a:rPr lang="ru-RU" b="1" dirty="0"/>
              <a:t>публичной отчетности</a:t>
            </a:r>
            <a:r>
              <a:rPr lang="ru-RU" b="1" dirty="0" smtClean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1" dirty="0" err="1" smtClean="0"/>
              <a:t>софинансирование</a:t>
            </a:r>
            <a:r>
              <a:rPr lang="ru-RU" b="1" dirty="0" smtClean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1" dirty="0" smtClean="0"/>
              <a:t>участие </a:t>
            </a:r>
            <a:r>
              <a:rPr lang="ru-RU" b="1" dirty="0"/>
              <a:t>граждан в реализации проектов</a:t>
            </a:r>
            <a:r>
              <a:rPr lang="ru-RU" b="1" dirty="0" smtClean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1" dirty="0" err="1" smtClean="0"/>
              <a:t>встроенность</a:t>
            </a:r>
            <a:r>
              <a:rPr lang="ru-RU" b="1" dirty="0" smtClean="0"/>
              <a:t> </a:t>
            </a:r>
            <a:r>
              <a:rPr lang="ru-RU" b="1" dirty="0"/>
              <a:t>практик в административный и </a:t>
            </a:r>
            <a:r>
              <a:rPr lang="ru-RU" b="1" dirty="0" smtClean="0"/>
              <a:t>бюджетный процесс</a:t>
            </a:r>
            <a:r>
              <a:rPr lang="ru-RU" b="1" dirty="0"/>
              <a:t>.</a:t>
            </a:r>
          </a:p>
        </p:txBody>
      </p:sp>
      <p:sp>
        <p:nvSpPr>
          <p:cNvPr id="21506" name="AutoShape 2" descr="Инициативные проекты | Администрация города Буzулу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508" name="Picture 4" descr="Администрация Архангельска • Инициативные проекты на территории городского  округа &quot;Город Архангельск&quot; для граждан"/>
          <p:cNvPicPr>
            <a:picLocks noChangeAspect="1" noChangeArrowheads="1"/>
          </p:cNvPicPr>
          <p:nvPr/>
        </p:nvPicPr>
        <p:blipFill>
          <a:blip r:embed="rId3"/>
          <a:srcRect l="10605" t="4546" r="6061" b="13636"/>
          <a:stretch>
            <a:fillRect/>
          </a:stretch>
        </p:blipFill>
        <p:spPr bwMode="auto">
          <a:xfrm>
            <a:off x="214282" y="1000108"/>
            <a:ext cx="3929090" cy="38576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096121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848" y="332656"/>
            <a:ext cx="8085584" cy="43204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Идеология </a:t>
            </a:r>
            <a:r>
              <a:rPr lang="ru-RU" sz="2800" b="1" dirty="0" smtClean="0"/>
              <a:t> инициативного  бюджетирования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20B9-993E-4B74-9345-65789839B5EF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48082"/>
            <a:ext cx="1512168" cy="636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203328" y="908721"/>
            <a:ext cx="6725820" cy="5539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500" b="1" u="sng" dirty="0" smtClean="0"/>
              <a:t>Цель</a:t>
            </a:r>
            <a:r>
              <a:rPr lang="ru-RU" sz="1500" b="1" dirty="0" smtClean="0"/>
              <a:t>:</a:t>
            </a:r>
            <a:endParaRPr lang="ru-RU" sz="1500" b="1" u="sng" dirty="0" smtClean="0"/>
          </a:p>
          <a:p>
            <a:r>
              <a:rPr lang="ru-RU" sz="1500" b="1" dirty="0" smtClean="0"/>
              <a:t>Поддержка </a:t>
            </a:r>
            <a:r>
              <a:rPr lang="ru-RU" sz="1500" b="1" dirty="0"/>
              <a:t>инициатив жителей в решении вопросов </a:t>
            </a:r>
            <a:r>
              <a:rPr lang="ru-RU" sz="1500" b="1" dirty="0" smtClean="0"/>
              <a:t>местного значения</a:t>
            </a:r>
            <a:endParaRPr lang="ru-RU" sz="1500" b="1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6" y="1556792"/>
            <a:ext cx="1483090" cy="2133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203328" y="1582341"/>
            <a:ext cx="6797828" cy="210826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500" b="1" u="sng" dirty="0"/>
              <a:t>Задачи</a:t>
            </a:r>
            <a:r>
              <a:rPr lang="ru-RU" sz="1500" b="1" dirty="0"/>
              <a:t>:</a:t>
            </a:r>
          </a:p>
          <a:p>
            <a:r>
              <a:rPr lang="ru-RU" sz="1450" b="1" dirty="0"/>
              <a:t>1</a:t>
            </a:r>
            <a:r>
              <a:rPr lang="ru-RU" sz="1450" b="1" dirty="0" smtClean="0"/>
              <a:t>. Вовлечение жителей в определение проектов инициативного  </a:t>
            </a:r>
            <a:r>
              <a:rPr lang="ru-RU" sz="1450" b="1" dirty="0"/>
              <a:t>бюджетирования, их реализацию </a:t>
            </a:r>
            <a:r>
              <a:rPr lang="ru-RU" sz="1450" b="1" dirty="0" smtClean="0"/>
              <a:t>и контроль</a:t>
            </a:r>
            <a:endParaRPr lang="ru-RU" sz="1450" b="1" dirty="0"/>
          </a:p>
          <a:p>
            <a:r>
              <a:rPr lang="ru-RU" sz="1450" b="1" dirty="0"/>
              <a:t>2</a:t>
            </a:r>
            <a:r>
              <a:rPr lang="ru-RU" sz="1450" b="1" dirty="0" smtClean="0"/>
              <a:t>. Повышение </a:t>
            </a:r>
            <a:r>
              <a:rPr lang="ru-RU" sz="1450" b="1" dirty="0"/>
              <a:t>открытости и эффективности расходования бюджетных  </a:t>
            </a:r>
            <a:r>
              <a:rPr lang="ru-RU" sz="1450" b="1" dirty="0" smtClean="0"/>
              <a:t>средств</a:t>
            </a:r>
            <a:endParaRPr lang="ru-RU" sz="1450" b="1" dirty="0"/>
          </a:p>
          <a:p>
            <a:r>
              <a:rPr lang="ru-RU" sz="1450" b="1" dirty="0"/>
              <a:t>3</a:t>
            </a:r>
            <a:r>
              <a:rPr lang="ru-RU" sz="1450" b="1" dirty="0" smtClean="0"/>
              <a:t>. Повышение открытости  деятельности органов местного  самоуправления</a:t>
            </a:r>
            <a:endParaRPr lang="ru-RU" sz="1450" b="1" dirty="0"/>
          </a:p>
          <a:p>
            <a:r>
              <a:rPr lang="ru-RU" sz="1450" b="1" dirty="0"/>
              <a:t>4</a:t>
            </a:r>
            <a:r>
              <a:rPr lang="ru-RU" sz="1450" b="1" dirty="0" smtClean="0"/>
              <a:t>. Развитие взаимодействия органов местного самоуправления и  населения</a:t>
            </a:r>
            <a:endParaRPr lang="ru-RU" sz="1450" b="1" dirty="0"/>
          </a:p>
          <a:p>
            <a:r>
              <a:rPr lang="ru-RU" sz="1450" b="1" dirty="0"/>
              <a:t>5</a:t>
            </a:r>
            <a:r>
              <a:rPr lang="ru-RU" sz="1450" b="1" dirty="0" smtClean="0"/>
              <a:t>. Усиление </a:t>
            </a:r>
            <a:r>
              <a:rPr lang="ru-RU" sz="1450" b="1" dirty="0"/>
              <a:t>общественного контроля за деятельностью органов местного  </a:t>
            </a:r>
            <a:r>
              <a:rPr lang="ru-RU" sz="1450" b="1" dirty="0" smtClean="0"/>
              <a:t>самоуправления</a:t>
            </a:r>
            <a:endParaRPr lang="ru-RU" sz="1450" b="1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7" y="3690610"/>
            <a:ext cx="1483090" cy="1034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203329" y="3881487"/>
            <a:ext cx="6797827" cy="99257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500" b="1" u="sng" dirty="0" smtClean="0"/>
              <a:t>Участники</a:t>
            </a:r>
            <a:r>
              <a:rPr lang="ru-RU" sz="1500" b="1" dirty="0" smtClean="0"/>
              <a:t>:</a:t>
            </a:r>
            <a:endParaRPr lang="ru-RU" sz="1500" b="1" u="sng" dirty="0"/>
          </a:p>
          <a:p>
            <a:r>
              <a:rPr lang="ru-RU" sz="1450" b="1" dirty="0"/>
              <a:t>жители, индивидуальные предприниматели, </a:t>
            </a:r>
            <a:r>
              <a:rPr lang="ru-RU" sz="1450" b="1" dirty="0" smtClean="0"/>
              <a:t>юридические лица</a:t>
            </a:r>
            <a:r>
              <a:rPr lang="ru-RU" sz="1450" b="1" dirty="0"/>
              <a:t>, общественные организации, осуществляющие свою </a:t>
            </a:r>
            <a:r>
              <a:rPr lang="ru-RU" sz="1450" b="1" dirty="0" smtClean="0"/>
              <a:t>деятельность на </a:t>
            </a:r>
            <a:r>
              <a:rPr lang="ru-RU" sz="1450" b="1" dirty="0"/>
              <a:t>территории города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89" y="4695413"/>
            <a:ext cx="1473748" cy="1469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203328" y="5088380"/>
            <a:ext cx="6797827" cy="126957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1500" b="1" u="sng" dirty="0" smtClean="0"/>
          </a:p>
          <a:p>
            <a:r>
              <a:rPr lang="ru-RU" sz="1500" b="1" u="sng" dirty="0" smtClean="0"/>
              <a:t>Сфера </a:t>
            </a:r>
            <a:r>
              <a:rPr lang="ru-RU" sz="1500" b="1" u="sng" dirty="0"/>
              <a:t>реализации</a:t>
            </a:r>
            <a:r>
              <a:rPr lang="ru-RU" b="1" dirty="0"/>
              <a:t>: </a:t>
            </a:r>
            <a:endParaRPr lang="ru-RU" b="1" dirty="0" smtClean="0"/>
          </a:p>
          <a:p>
            <a:r>
              <a:rPr lang="ru-RU" sz="1450" b="1" dirty="0" smtClean="0"/>
              <a:t>Вопросы </a:t>
            </a:r>
            <a:r>
              <a:rPr lang="ru-RU" sz="1450" b="1" dirty="0"/>
              <a:t>местного значения (согласно ст. 16  Федерального закона от 06.10.2003 </a:t>
            </a:r>
            <a:r>
              <a:rPr lang="ru-RU" sz="1450" b="1" dirty="0" smtClean="0"/>
              <a:t>№ 131-ФЗ </a:t>
            </a:r>
            <a:r>
              <a:rPr lang="ru-RU" sz="1450" b="1" dirty="0"/>
              <a:t>«Об общих принципах  организации местного самоуправления в </a:t>
            </a:r>
            <a:r>
              <a:rPr lang="ru-RU" sz="1450" b="1" dirty="0" smtClean="0"/>
              <a:t>Российской Федерации</a:t>
            </a:r>
            <a:r>
              <a:rPr lang="ru-RU" sz="1450" b="1" dirty="0"/>
              <a:t>»)</a:t>
            </a:r>
          </a:p>
        </p:txBody>
      </p:sp>
    </p:spTree>
    <p:extLst>
      <p:ext uri="{BB962C8B-B14F-4D97-AF65-F5344CB8AC3E}">
        <p14:creationId xmlns="" xmlns:p14="http://schemas.microsoft.com/office/powerpoint/2010/main" val="42122900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848" y="332656"/>
            <a:ext cx="8085584" cy="43204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Эффекты от внедрения </a:t>
            </a:r>
            <a:r>
              <a:rPr lang="ru-RU" sz="2400" b="1" dirty="0" smtClean="0"/>
              <a:t>инициативного бюджетирования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20B9-993E-4B74-9345-65789839B5EF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57108271"/>
              </p:ext>
            </p:extLst>
          </p:nvPr>
        </p:nvGraphicFramePr>
        <p:xfrm>
          <a:off x="467544" y="908720"/>
          <a:ext cx="8136904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2106078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848" y="404664"/>
            <a:ext cx="8085584" cy="43204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Экономические   эффекты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20B9-993E-4B74-9345-65789839B5EF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00034" y="1571612"/>
            <a:ext cx="8358246" cy="41764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b="1" dirty="0" err="1"/>
              <a:t>Приоритезация</a:t>
            </a:r>
            <a:r>
              <a:rPr lang="ru-RU" sz="2400" b="1" dirty="0"/>
              <a:t> </a:t>
            </a:r>
            <a:r>
              <a:rPr lang="ru-RU" sz="2400" b="1" dirty="0" smtClean="0"/>
              <a:t>проблем. </a:t>
            </a:r>
          </a:p>
          <a:p>
            <a:pPr marL="0" indent="0">
              <a:buNone/>
            </a:pPr>
            <a:r>
              <a:rPr lang="ru-RU" sz="1800" b="1" dirty="0" smtClean="0"/>
              <a:t>Выбор гражданами приоритетных </a:t>
            </a:r>
            <a:r>
              <a:rPr lang="ru-RU" sz="1800" b="1" dirty="0"/>
              <a:t>проектов, решающих </a:t>
            </a:r>
            <a:r>
              <a:rPr lang="ru-RU" sz="1800" b="1" dirty="0" smtClean="0">
                <a:solidFill>
                  <a:srgbClr val="FF0000"/>
                </a:solidFill>
              </a:rPr>
              <a:t>НАИБОЛЕЕ ОСТРЫЕ ПРОБЛЕМЫ </a:t>
            </a:r>
            <a:r>
              <a:rPr lang="ru-RU" sz="1800" b="1" dirty="0" smtClean="0"/>
              <a:t>города</a:t>
            </a:r>
            <a:r>
              <a:rPr lang="ru-RU" sz="1800" b="1" dirty="0"/>
              <a:t>, выбранные самими гражданами, </a:t>
            </a:r>
            <a:r>
              <a:rPr lang="ru-RU" sz="1800" b="1" dirty="0" smtClean="0"/>
              <a:t>как инструмент </a:t>
            </a:r>
            <a:r>
              <a:rPr lang="ru-RU" sz="1800" b="1" dirty="0"/>
              <a:t>оптимизации бюджетных расходов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16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1" dirty="0"/>
              <a:t>Финансовый </a:t>
            </a:r>
            <a:r>
              <a:rPr lang="ru-RU" sz="2400" b="1" dirty="0" smtClean="0"/>
              <a:t>ресурс. </a:t>
            </a:r>
          </a:p>
          <a:p>
            <a:pPr marL="0" indent="0">
              <a:buNone/>
            </a:pPr>
            <a:r>
              <a:rPr lang="ru-RU" sz="1800" b="1" dirty="0" smtClean="0"/>
              <a:t>Появляется дополнительный ресурс </a:t>
            </a:r>
            <a:r>
              <a:rPr lang="ru-RU" sz="1800" b="1" dirty="0"/>
              <a:t>решения вопросов местного значения </a:t>
            </a:r>
            <a:r>
              <a:rPr lang="ru-RU" sz="1800" b="1" dirty="0" smtClean="0"/>
              <a:t>и альтернатива неработающему институту самообложения </a:t>
            </a:r>
            <a:r>
              <a:rPr lang="ru-RU" sz="1800" b="1" dirty="0"/>
              <a:t>граждан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16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1" dirty="0"/>
              <a:t>Экономия бюджетных </a:t>
            </a:r>
            <a:r>
              <a:rPr lang="ru-RU" sz="2400" b="1" dirty="0" smtClean="0"/>
              <a:t>средств. </a:t>
            </a:r>
          </a:p>
          <a:p>
            <a:pPr marL="0" indent="0">
              <a:buNone/>
            </a:pPr>
            <a:r>
              <a:rPr lang="ru-RU" sz="1800" b="1" dirty="0" smtClean="0"/>
              <a:t>Снижается стоимость объектов </a:t>
            </a:r>
            <a:r>
              <a:rPr lang="ru-RU" sz="1800" b="1" dirty="0"/>
              <a:t>за счет участия граждан в </a:t>
            </a:r>
            <a:r>
              <a:rPr lang="ru-RU" sz="1800" b="1" dirty="0" smtClean="0"/>
              <a:t>подготовке проектной </a:t>
            </a:r>
            <a:r>
              <a:rPr lang="ru-RU" sz="1800" b="1" dirty="0"/>
              <a:t>документации и реализации проектов</a:t>
            </a:r>
          </a:p>
        </p:txBody>
      </p:sp>
    </p:spTree>
    <p:extLst>
      <p:ext uri="{BB962C8B-B14F-4D97-AF65-F5344CB8AC3E}">
        <p14:creationId xmlns="" xmlns:p14="http://schemas.microsoft.com/office/powerpoint/2010/main" val="40712858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848" y="404664"/>
            <a:ext cx="8085584" cy="43204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Управленческие  и  институциональные  эффекты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20B9-993E-4B74-9345-65789839B5EF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980728"/>
            <a:ext cx="8136904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400" b="1" dirty="0"/>
              <a:t>Бюджетная </a:t>
            </a:r>
            <a:r>
              <a:rPr lang="ru-RU" sz="2400" b="1" dirty="0" smtClean="0"/>
              <a:t>грамотность. </a:t>
            </a:r>
          </a:p>
          <a:p>
            <a:r>
              <a:rPr lang="ru-RU" b="1" dirty="0" smtClean="0"/>
              <a:t>Формирование </a:t>
            </a:r>
            <a:r>
              <a:rPr lang="ru-RU" b="1" dirty="0"/>
              <a:t>знаний </a:t>
            </a:r>
            <a:r>
              <a:rPr lang="ru-RU" b="1" dirty="0" smtClean="0"/>
              <a:t>и навыков </a:t>
            </a:r>
            <a:r>
              <a:rPr lang="ru-RU" b="1" dirty="0"/>
              <a:t>оперирования информацией о бюджете</a:t>
            </a:r>
          </a:p>
          <a:p>
            <a:endParaRPr lang="ru-RU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400" b="1" dirty="0"/>
              <a:t>Сохранность и </a:t>
            </a:r>
            <a:r>
              <a:rPr lang="ru-RU" sz="2400" b="1" dirty="0" smtClean="0"/>
              <a:t>контроль. </a:t>
            </a:r>
          </a:p>
          <a:p>
            <a:r>
              <a:rPr lang="ru-RU" b="1" dirty="0" smtClean="0"/>
              <a:t>Эффективный общественный </a:t>
            </a:r>
            <a:r>
              <a:rPr lang="ru-RU" b="1" dirty="0"/>
              <a:t>контроль и бережная </a:t>
            </a:r>
            <a:r>
              <a:rPr lang="ru-RU" b="1" dirty="0" smtClean="0"/>
              <a:t>эксплуатация созданных </a:t>
            </a:r>
            <a:r>
              <a:rPr lang="ru-RU" b="1" dirty="0"/>
              <a:t>объектов муниципальной </a:t>
            </a:r>
            <a:r>
              <a:rPr lang="ru-RU" b="1" dirty="0" smtClean="0"/>
              <a:t>и общественной </a:t>
            </a:r>
            <a:r>
              <a:rPr lang="ru-RU" b="1" dirty="0"/>
              <a:t>инфраструктуры</a:t>
            </a:r>
          </a:p>
        </p:txBody>
      </p:sp>
      <p:pic>
        <p:nvPicPr>
          <p:cNvPr id="13314" name="Picture 2" descr="Информация о проведении и участии публично-правового образования в  конкурсах проектов по представлению бюджетов для граждан, о реализации  проектов инициативного бюджетирования, а также проектов, направленных на  повышение бюджетной грамотности населени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3071810"/>
            <a:ext cx="4572032" cy="36613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5202585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345</Words>
  <Application>Microsoft Office PowerPoint</Application>
  <PresentationFormat>Экран (4:3)</PresentationFormat>
  <Paragraphs>72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ИНИЦИАТИВНОЕ БЮДЖЕТИРОВАНИЕ – ЭТО АКТУАЛЬНО!</vt:lpstr>
      <vt:lpstr>Слайд 2</vt:lpstr>
      <vt:lpstr>Идеология  инициативного  бюджетирования</vt:lpstr>
      <vt:lpstr>Эффекты от внедрения инициативного бюджетирования</vt:lpstr>
      <vt:lpstr>Экономические   эффекты</vt:lpstr>
      <vt:lpstr>Управленческие  и  институциональные  эффекты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ИНИЦИАТИВНОЕ БЮДЖЕТИРОВАНИЕ – ЭТО АКТУАЛЬНО!</dc:title>
  <dc:creator>zgognu</dc:creator>
  <cp:lastModifiedBy>zgognu</cp:lastModifiedBy>
  <cp:revision>11</cp:revision>
  <dcterms:created xsi:type="dcterms:W3CDTF">2022-11-15T09:07:02Z</dcterms:created>
  <dcterms:modified xsi:type="dcterms:W3CDTF">2022-11-17T10:27:16Z</dcterms:modified>
</cp:coreProperties>
</file>