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300" r:id="rId26"/>
    <p:sldId id="301" r:id="rId27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96" d="100"/>
          <a:sy n="96" d="100"/>
        </p:scale>
        <p:origin x="-252" y="-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8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2226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333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697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520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890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9485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2943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156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3709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457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D568C-9A34-4B09-BE3A-CE29394C066A}" type="datetimeFigureOut">
              <a:rPr lang="ru-RU" smtClean="0"/>
              <a:t>04.03.2021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26B43-4AA2-4A1E-9D4F-0B56675DC3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2404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95401" y="947057"/>
            <a:ext cx="9579428" cy="1959429"/>
          </a:xfrm>
        </p:spPr>
        <p:txBody>
          <a:bodyPr>
            <a:noAutofit/>
          </a:bodyPr>
          <a:lstStyle/>
          <a:p>
            <a:r>
              <a:rPr lang="ru-RU" sz="5400" dirty="0" smtClean="0">
                <a:latin typeface="+mn-lt"/>
              </a:rPr>
              <a:t>Проблемы «дробления»  и «укрупнения» закупок</a:t>
            </a:r>
            <a:endParaRPr lang="ru-RU" sz="54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95401" y="4374922"/>
            <a:ext cx="9579428" cy="2102077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Консультант отдела внепланового</a:t>
            </a:r>
          </a:p>
          <a:p>
            <a:pPr algn="r">
              <a:spcBef>
                <a:spcPts val="0"/>
              </a:spcBef>
            </a:pPr>
            <a:r>
              <a:rPr lang="ru-RU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контроля в сфере закупок</a:t>
            </a: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Главного контрольного управления</a:t>
            </a:r>
          </a:p>
          <a:p>
            <a:pPr algn="r"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Челябинской области</a:t>
            </a:r>
          </a:p>
          <a:p>
            <a:pPr algn="r">
              <a:spcBef>
                <a:spcPts val="0"/>
              </a:spcBef>
            </a:pPr>
            <a:endParaRPr lang="ru-RU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dirty="0">
                <a:latin typeface="Calibri" panose="020F0502020204030204" pitchFamily="34" charset="0"/>
                <a:cs typeface="Times New Roman" panose="02020603050405020304" pitchFamily="18" charset="0"/>
              </a:rPr>
              <a:t>Антон Александрович Руднев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81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Позиция судов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371600"/>
            <a:ext cx="10668001" cy="5170714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Пример 1.</a:t>
            </a:r>
          </a:p>
          <a:p>
            <a:pPr marL="0" indent="0" algn="just">
              <a:buNone/>
            </a:pPr>
            <a:r>
              <a:rPr lang="ru-RU" dirty="0" smtClean="0"/>
              <a:t>Министерство </a:t>
            </a:r>
            <a:r>
              <a:rPr lang="ru-RU" dirty="0"/>
              <a:t>заключило </a:t>
            </a:r>
            <a:r>
              <a:rPr lang="ru-RU" dirty="0" smtClean="0"/>
              <a:t>8 </a:t>
            </a:r>
            <a:r>
              <a:rPr lang="ru-RU" dirty="0"/>
              <a:t>контрактов на поставку спортинвентаря для стадиона школы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/>
              <a:t>Общая стоимость контрактов составила 762 400 руб. Все </a:t>
            </a:r>
            <a:r>
              <a:rPr lang="ru-RU" dirty="0" smtClean="0"/>
              <a:t>контракты заключены </a:t>
            </a:r>
            <a:r>
              <a:rPr lang="ru-RU" dirty="0"/>
              <a:t>в один день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Предмет </a:t>
            </a:r>
            <a:r>
              <a:rPr lang="ru-RU" dirty="0"/>
              <a:t>всех контрактов </a:t>
            </a:r>
            <a:r>
              <a:rPr lang="ru-RU" dirty="0" smtClean="0"/>
              <a:t>- </a:t>
            </a:r>
            <a:r>
              <a:rPr lang="ru-RU" dirty="0"/>
              <a:t>поставка различного вида спортивного оборудования для одного стадиона. </a:t>
            </a:r>
            <a:r>
              <a:rPr lang="ru-RU" b="1" dirty="0" smtClean="0">
                <a:solidFill>
                  <a:srgbClr val="FF0000"/>
                </a:solidFill>
              </a:rPr>
              <a:t>Фактически </a:t>
            </a:r>
            <a:r>
              <a:rPr lang="ru-RU" b="1" dirty="0">
                <a:solidFill>
                  <a:srgbClr val="FF0000"/>
                </a:solidFill>
              </a:rPr>
              <a:t>все контракты образуют единую сделку.</a:t>
            </a:r>
          </a:p>
          <a:p>
            <a:pPr marL="0" indent="0" algn="just">
              <a:buNone/>
            </a:pPr>
            <a:r>
              <a:rPr lang="ru-RU" dirty="0" smtClean="0"/>
              <a:t>На </a:t>
            </a:r>
            <a:r>
              <a:rPr lang="ru-RU" dirty="0"/>
              <a:t>момент подписания контрактов у министерства была необходимость в поставке спортинвентаря на общую сумму 762 400 </a:t>
            </a:r>
            <a:r>
              <a:rPr lang="ru-RU" dirty="0" smtClean="0"/>
              <a:t>руб.</a:t>
            </a:r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Препятствий </a:t>
            </a:r>
            <a:r>
              <a:rPr lang="ru-RU" b="1" dirty="0">
                <a:solidFill>
                  <a:srgbClr val="FF0000"/>
                </a:solidFill>
              </a:rPr>
              <a:t>к тому, чтобы </a:t>
            </a:r>
            <a:r>
              <a:rPr lang="ru-RU" b="1" dirty="0" smtClean="0">
                <a:solidFill>
                  <a:srgbClr val="FF0000"/>
                </a:solidFill>
              </a:rPr>
              <a:t>провести </a:t>
            </a:r>
            <a:r>
              <a:rPr lang="ru-RU" b="1" dirty="0">
                <a:solidFill>
                  <a:srgbClr val="FF0000"/>
                </a:solidFill>
              </a:rPr>
              <a:t>конкурентную процедуру, </a:t>
            </a:r>
            <a:r>
              <a:rPr lang="ru-RU" b="1" dirty="0" smtClean="0">
                <a:solidFill>
                  <a:srgbClr val="FF0000"/>
                </a:solidFill>
              </a:rPr>
              <a:t>не выявлено.</a:t>
            </a:r>
          </a:p>
          <a:p>
            <a:pPr marL="0" indent="0" algn="just">
              <a:buNone/>
            </a:pPr>
            <a:r>
              <a:rPr lang="ru-RU" b="1" dirty="0" smtClean="0"/>
              <a:t>Вывод:</a:t>
            </a:r>
            <a:r>
              <a:rPr lang="ru-RU" dirty="0" smtClean="0"/>
              <a:t> неэффективное расходование бюджетных средств.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(Постановление </a:t>
            </a:r>
            <a:r>
              <a:rPr lang="ru-RU" dirty="0">
                <a:solidFill>
                  <a:srgbClr val="00B050"/>
                </a:solidFill>
              </a:rPr>
              <a:t>Арбитражного суда Волго-Вятского </a:t>
            </a:r>
            <a:r>
              <a:rPr lang="ru-RU" dirty="0" smtClean="0">
                <a:solidFill>
                  <a:srgbClr val="00B050"/>
                </a:solidFill>
              </a:rPr>
              <a:t>округа от 17.04.2018 г. </a:t>
            </a:r>
            <a:r>
              <a:rPr lang="ru-RU" dirty="0">
                <a:solidFill>
                  <a:srgbClr val="00B050"/>
                </a:solidFill>
              </a:rPr>
              <a:t>№ Ф01-1056/2018 по делу № </a:t>
            </a:r>
            <a:r>
              <a:rPr lang="ru-RU" dirty="0" smtClean="0">
                <a:solidFill>
                  <a:srgbClr val="00B050"/>
                </a:solidFill>
              </a:rPr>
              <a:t>А38-7831/2017)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4895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3189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Позиция судов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08314"/>
            <a:ext cx="10515600" cy="535577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Пример 2.</a:t>
            </a:r>
          </a:p>
          <a:p>
            <a:pPr marL="0" indent="0" algn="just">
              <a:buNone/>
            </a:pPr>
            <a:r>
              <a:rPr lang="ru-RU" dirty="0" smtClean="0"/>
              <a:t>Между Обществом  </a:t>
            </a:r>
            <a:r>
              <a:rPr lang="ru-RU" dirty="0"/>
              <a:t>и Администрацией без проведения конкурентных процедур заключено </a:t>
            </a:r>
            <a:r>
              <a:rPr lang="ru-RU" dirty="0" smtClean="0"/>
              <a:t>19 </a:t>
            </a:r>
            <a:r>
              <a:rPr lang="ru-RU" dirty="0"/>
              <a:t>одинаковых по содержанию муниципальных </a:t>
            </a:r>
            <a:r>
              <a:rPr lang="ru-RU" dirty="0" smtClean="0"/>
              <a:t>контрактов.</a:t>
            </a: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Судом установлено</a:t>
            </a:r>
            <a:r>
              <a:rPr lang="ru-RU" dirty="0"/>
              <a:t>, что контракты осуществлены в период с </a:t>
            </a:r>
            <a:r>
              <a:rPr lang="ru-RU" dirty="0" smtClean="0"/>
              <a:t>05.10.2015 г.                     по 06.02.2016 г. </a:t>
            </a:r>
            <a:r>
              <a:rPr lang="ru-RU" dirty="0"/>
              <a:t>и представляют собой </a:t>
            </a:r>
            <a:r>
              <a:rPr lang="ru-RU" b="1" dirty="0">
                <a:solidFill>
                  <a:srgbClr val="FF0000"/>
                </a:solidFill>
              </a:rPr>
              <a:t>искусственно раздробленную на идентичные </a:t>
            </a:r>
            <a:r>
              <a:rPr lang="ru-RU" b="1" dirty="0" smtClean="0">
                <a:solidFill>
                  <a:srgbClr val="FF0000"/>
                </a:solidFill>
              </a:rPr>
              <a:t>работы единую </a:t>
            </a:r>
            <a:r>
              <a:rPr lang="ru-RU" b="1" dirty="0">
                <a:solidFill>
                  <a:srgbClr val="FF0000"/>
                </a:solidFill>
              </a:rPr>
              <a:t>сделку, сторонами являются одни и те же лица, </a:t>
            </a:r>
            <a:r>
              <a:rPr lang="ru-RU" dirty="0"/>
              <a:t>которые имеют единый интерес на совершение сделок с одним исполнителей работ (услуг) в обход норм </a:t>
            </a:r>
            <a:r>
              <a:rPr lang="ru-RU" dirty="0" smtClean="0"/>
              <a:t>Закона о </a:t>
            </a:r>
            <a:r>
              <a:rPr lang="ru-RU" dirty="0"/>
              <a:t>контрактной системе.</a:t>
            </a:r>
          </a:p>
          <a:p>
            <a:pPr marL="0" indent="0" algn="just">
              <a:buNone/>
            </a:pPr>
            <a:r>
              <a:rPr lang="ru-RU" dirty="0"/>
              <a:t>Следовательно, фактически оказание услуг (работ) произведено на сумму, превышающую 100 тысяч рублей, и на них не распространяется </a:t>
            </a:r>
            <a:r>
              <a:rPr lang="ru-RU" dirty="0" smtClean="0"/>
              <a:t> п. 4 ч. 1 ст. 93 Закона </a:t>
            </a:r>
            <a:r>
              <a:rPr lang="ru-RU" dirty="0"/>
              <a:t>о контрактной системе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b="1" dirty="0" smtClean="0"/>
              <a:t>Вывод:</a:t>
            </a:r>
            <a:r>
              <a:rPr lang="ru-RU" dirty="0" smtClean="0"/>
              <a:t> выполнение </a:t>
            </a:r>
            <a:r>
              <a:rPr lang="ru-RU" dirty="0"/>
              <a:t>работ в целях удовлетворения государственных или муниципальных нужд в отсутствие государственного или муниципального контракта не порождает у исполнителя право требовать оплаты соответствующего предоставления у ответчика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(Постановление </a:t>
            </a:r>
            <a:r>
              <a:rPr lang="ru-RU" dirty="0">
                <a:solidFill>
                  <a:srgbClr val="00B050"/>
                </a:solidFill>
              </a:rPr>
              <a:t>Арбитражного суда Уральского округа от </a:t>
            </a:r>
            <a:r>
              <a:rPr lang="ru-RU" dirty="0" smtClean="0">
                <a:solidFill>
                  <a:srgbClr val="00B050"/>
                </a:solidFill>
              </a:rPr>
              <a:t>19.12.2017г.               № </a:t>
            </a:r>
            <a:r>
              <a:rPr lang="ru-RU" dirty="0">
                <a:solidFill>
                  <a:srgbClr val="00B050"/>
                </a:solidFill>
              </a:rPr>
              <a:t>Ф09-6806/17 по делу № </a:t>
            </a:r>
            <a:r>
              <a:rPr lang="ru-RU" dirty="0" smtClean="0">
                <a:solidFill>
                  <a:srgbClr val="00B050"/>
                </a:solidFill>
              </a:rPr>
              <a:t>А76-23420/2016)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64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6218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Позиция судов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9829"/>
            <a:ext cx="10744200" cy="53340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Пример 3.</a:t>
            </a:r>
          </a:p>
          <a:p>
            <a:pPr marL="0" indent="0" algn="just">
              <a:buNone/>
            </a:pPr>
            <a:r>
              <a:rPr lang="ru-RU" dirty="0"/>
              <a:t>ООО </a:t>
            </a:r>
            <a:r>
              <a:rPr lang="ru-RU" dirty="0" smtClean="0"/>
              <a:t>«ЭВО-дизайн» против </a:t>
            </a:r>
            <a:r>
              <a:rPr lang="ru-RU" dirty="0"/>
              <a:t>Министерства сельского хозяйства Российской </a:t>
            </a:r>
            <a:r>
              <a:rPr lang="ru-RU" dirty="0" smtClean="0"/>
              <a:t>Федерации.</a:t>
            </a:r>
          </a:p>
          <a:p>
            <a:pPr marL="0" indent="0" algn="just">
              <a:buNone/>
            </a:pPr>
            <a:r>
              <a:rPr lang="ru-RU" dirty="0" smtClean="0"/>
              <a:t>В отсутствие </a:t>
            </a:r>
            <a:r>
              <a:rPr lang="ru-RU" dirty="0"/>
              <a:t>заключенных между сторонами государственных контрактов, истцом были оказаны однородные и идентичные </a:t>
            </a:r>
            <a:r>
              <a:rPr lang="ru-RU" dirty="0" smtClean="0"/>
              <a:t>услуги </a:t>
            </a:r>
            <a:r>
              <a:rPr lang="ru-RU" dirty="0"/>
              <a:t>по обеспечению расширенной коллегии Министерства сельского хозяйства Российской </a:t>
            </a:r>
            <a:r>
              <a:rPr lang="ru-RU" dirty="0" smtClean="0"/>
              <a:t>Федерации, </a:t>
            </a:r>
            <a:r>
              <a:rPr lang="ru-RU" dirty="0"/>
              <a:t>общая стоимость которых значительно превышает 100 000 руб., что свидетельствует о нарушении требований </a:t>
            </a:r>
            <a:r>
              <a:rPr lang="ru-RU" dirty="0" smtClean="0"/>
              <a:t>п. </a:t>
            </a:r>
            <a:r>
              <a:rPr lang="ru-RU" dirty="0"/>
              <a:t>4 </a:t>
            </a:r>
            <a:r>
              <a:rPr lang="ru-RU" dirty="0" smtClean="0"/>
              <a:t>ч. </a:t>
            </a:r>
            <a:r>
              <a:rPr lang="ru-RU" dirty="0"/>
              <a:t>1 ст. 93 </a:t>
            </a:r>
            <a:r>
              <a:rPr lang="ru-RU" dirty="0" smtClean="0"/>
              <a:t>Федерального закона № 44-ФЗ.</a:t>
            </a:r>
          </a:p>
          <a:p>
            <a:pPr marL="0" indent="0" algn="just">
              <a:buNone/>
            </a:pPr>
            <a:r>
              <a:rPr lang="ru-RU" b="1" dirty="0" smtClean="0"/>
              <a:t>Вывод:</a:t>
            </a:r>
            <a:r>
              <a:rPr lang="ru-RU" dirty="0" smtClean="0"/>
              <a:t> в </a:t>
            </a:r>
            <a:r>
              <a:rPr lang="ru-RU" dirty="0"/>
              <a:t>отсутствие крайней необходимости и обстоятельств, свидетельствующих о невозможности в конкретной ситуации заключить государственный контракт в установленном порядке, оказание услуг без договора, заключенного в рамках Закона 44-ФЗ, </a:t>
            </a:r>
            <a:r>
              <a:rPr lang="ru-RU" b="1" dirty="0"/>
              <a:t>не порождает у исполнителя право требовать оплаты соответствующего предоставления</a:t>
            </a:r>
            <a:r>
              <a:rPr lang="ru-RU" dirty="0"/>
              <a:t>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(Постановление </a:t>
            </a:r>
            <a:r>
              <a:rPr lang="ru-RU" dirty="0">
                <a:solidFill>
                  <a:srgbClr val="00B050"/>
                </a:solidFill>
              </a:rPr>
              <a:t>Девятого арбитражного апелляционного суда от </a:t>
            </a:r>
            <a:r>
              <a:rPr lang="ru-RU" dirty="0" smtClean="0">
                <a:solidFill>
                  <a:srgbClr val="00B050"/>
                </a:solidFill>
              </a:rPr>
              <a:t>31.01.2019 г. по делу № А40-208115/18).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FF0000"/>
                </a:solidFill>
              </a:rPr>
              <a:t>Определение Верховного суда Российской Федерации от 22.05.2019 г. </a:t>
            </a:r>
            <a:r>
              <a:rPr lang="ru-RU" dirty="0" smtClean="0">
                <a:solidFill>
                  <a:srgbClr val="FF0000"/>
                </a:solidFill>
              </a:rPr>
              <a:t>                               № 305-ЭС19-6610</a:t>
            </a:r>
          </a:p>
          <a:p>
            <a:pPr marL="0" indent="0" algn="just">
              <a:buNone/>
            </a:pPr>
            <a:r>
              <a:rPr lang="ru-RU" dirty="0" smtClean="0"/>
              <a:t>Отказать </a:t>
            </a:r>
            <a:r>
              <a:rPr lang="ru-RU" dirty="0"/>
              <a:t>обществу с ограниченной ответственностью </a:t>
            </a:r>
            <a:r>
              <a:rPr lang="ru-RU" dirty="0" smtClean="0"/>
              <a:t>«ЭВО-дизайн» </a:t>
            </a:r>
            <a:r>
              <a:rPr lang="ru-RU" dirty="0"/>
              <a:t>в передаче кассационной жалобы для рассмотрения в судебном заседании Судебной коллегии по экономическим спорам Верховного Суда Российской Федерации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607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Позиция судов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Пример 4.</a:t>
            </a:r>
          </a:p>
          <a:p>
            <a:pPr marL="0" indent="0" algn="just">
              <a:buNone/>
            </a:pPr>
            <a:r>
              <a:rPr lang="ru-RU" dirty="0"/>
              <a:t>Заказчик заключил </a:t>
            </a:r>
            <a:r>
              <a:rPr lang="ru-RU" dirty="0" smtClean="0"/>
              <a:t>3 контракта </a:t>
            </a:r>
            <a:r>
              <a:rPr lang="ru-RU" dirty="0"/>
              <a:t>с одним и тем же физлицом на закупку юридических </a:t>
            </a:r>
            <a:r>
              <a:rPr lang="ru-RU" dirty="0" smtClean="0"/>
              <a:t>услуг. </a:t>
            </a:r>
            <a:r>
              <a:rPr lang="ru-RU" dirty="0"/>
              <a:t>Конкурентные процедуры не </a:t>
            </a:r>
            <a:r>
              <a:rPr lang="ru-RU" dirty="0" smtClean="0"/>
              <a:t>проводились, </a:t>
            </a:r>
            <a:r>
              <a:rPr lang="ru-RU" dirty="0"/>
              <a:t>все контракты </a:t>
            </a:r>
            <a:r>
              <a:rPr lang="ru-RU" dirty="0" smtClean="0"/>
              <a:t>заключены </a:t>
            </a:r>
            <a:r>
              <a:rPr lang="ru-RU" dirty="0"/>
              <a:t>в рамках закупки с </a:t>
            </a:r>
            <a:r>
              <a:rPr lang="ru-RU" dirty="0" smtClean="0"/>
              <a:t>единственным поставщиком.</a:t>
            </a:r>
          </a:p>
          <a:p>
            <a:pPr marL="0" indent="0" algn="just">
              <a:buNone/>
            </a:pPr>
            <a:r>
              <a:rPr lang="ru-RU" b="1" dirty="0" smtClean="0"/>
              <a:t>Вывод: </a:t>
            </a:r>
            <a:r>
              <a:rPr lang="ru-RU" dirty="0" smtClean="0"/>
              <a:t>заключение нескольких </a:t>
            </a:r>
            <a:r>
              <a:rPr lang="ru-RU" dirty="0"/>
              <a:t>контрактов на юридические услуги с одним и тем же юристом не противоречат </a:t>
            </a:r>
            <a:r>
              <a:rPr lang="ru-RU" dirty="0" smtClean="0"/>
              <a:t>Федеральному закону № 44-ФЗ. </a:t>
            </a:r>
            <a:r>
              <a:rPr lang="ru-RU" dirty="0"/>
              <a:t>Услуги не обладают признаками идентичности, поскольку предметы сделок различны – юрист представляет интересы заказчика в разных инстанциях.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/>
              <a:t>Договоры ответчик заключал по мере возникновения необходимости, что отвечает принципам разумного и добросовестного </a:t>
            </a:r>
            <a:r>
              <a:rPr lang="ru-RU" dirty="0" smtClean="0"/>
              <a:t>поведения. </a:t>
            </a:r>
            <a:r>
              <a:rPr lang="ru-RU" dirty="0" smtClean="0">
                <a:solidFill>
                  <a:srgbClr val="00B050"/>
                </a:solidFill>
              </a:rPr>
              <a:t>(постановление Арбитражного суда Уральского округа от 10.04.2018 г.   № Ф09-1208/18).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08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ru-RU" dirty="0" smtClean="0">
                <a:latin typeface="+mn-lt"/>
              </a:rPr>
              <a:t>«Дробление» закупок по Федеральному закону № 223-ФЗ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820400" cy="486251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3100" dirty="0" smtClean="0"/>
              <a:t>Позиция ФАС:</a:t>
            </a:r>
          </a:p>
          <a:p>
            <a:pPr marL="0" indent="0" algn="just">
              <a:buNone/>
            </a:pPr>
            <a:r>
              <a:rPr lang="ru-RU" sz="3100" dirty="0" smtClean="0"/>
              <a:t>Ответственность </a:t>
            </a:r>
            <a:r>
              <a:rPr lang="ru-RU" sz="3100" dirty="0"/>
              <a:t>за дробление закупок по </a:t>
            </a:r>
            <a:r>
              <a:rPr lang="ru-RU" sz="3100" dirty="0" smtClean="0"/>
              <a:t>Федеральному закону № 223-ФЗ </a:t>
            </a:r>
            <a:r>
              <a:rPr lang="ru-RU" sz="3100" dirty="0"/>
              <a:t>наступает за нарушение части 1 статьи 17 </a:t>
            </a:r>
            <a:r>
              <a:rPr lang="ru-RU" sz="3100" dirty="0" smtClean="0"/>
              <a:t>Федерального закона № 135-ФЗ </a:t>
            </a:r>
            <a:r>
              <a:rPr lang="ru-RU" sz="3100" dirty="0" smtClean="0">
                <a:solidFill>
                  <a:srgbClr val="00B050"/>
                </a:solidFill>
              </a:rPr>
              <a:t>(Решение </a:t>
            </a:r>
            <a:r>
              <a:rPr lang="ru-RU" sz="3100" dirty="0">
                <a:solidFill>
                  <a:srgbClr val="00B050"/>
                </a:solidFill>
              </a:rPr>
              <a:t>Тюменское УФАС от 26.02.2018 </a:t>
            </a:r>
            <a:r>
              <a:rPr lang="ru-RU" sz="3100" dirty="0" smtClean="0">
                <a:solidFill>
                  <a:srgbClr val="00B050"/>
                </a:solidFill>
              </a:rPr>
              <a:t>г. </a:t>
            </a:r>
            <a:r>
              <a:rPr lang="ru-RU" sz="3100" dirty="0">
                <a:solidFill>
                  <a:srgbClr val="00B050"/>
                </a:solidFill>
              </a:rPr>
              <a:t>№ </a:t>
            </a:r>
            <a:r>
              <a:rPr lang="ru-RU" sz="3100" dirty="0" smtClean="0">
                <a:solidFill>
                  <a:srgbClr val="00B050"/>
                </a:solidFill>
              </a:rPr>
              <a:t>К17/10-17).</a:t>
            </a:r>
          </a:p>
          <a:p>
            <a:pPr marL="0" indent="0" algn="just">
              <a:buNone/>
            </a:pPr>
            <a:endParaRPr lang="ru-RU" sz="1900" dirty="0" smtClean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ru-RU" dirty="0" smtClean="0"/>
              <a:t>Типовое положение </a:t>
            </a:r>
            <a:r>
              <a:rPr lang="ru-RU" dirty="0"/>
              <a:t> </a:t>
            </a:r>
            <a:r>
              <a:rPr lang="ru-RU" dirty="0" smtClean="0"/>
              <a:t>о закупке для учреждений, </a:t>
            </a:r>
            <a:r>
              <a:rPr lang="ru-RU" dirty="0"/>
              <a:t>подведомственных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России:</a:t>
            </a:r>
          </a:p>
          <a:p>
            <a:pPr marL="0" indent="0" algn="just">
              <a:buNone/>
            </a:pPr>
            <a:r>
              <a:rPr lang="ru-RU" b="1" dirty="0"/>
              <a:t>Не допускается искусственное дробление закупки на несколько закупок малого объема с целью уклонения от проведения конкурентных </a:t>
            </a:r>
            <a:r>
              <a:rPr lang="ru-RU" b="1" dirty="0" smtClean="0"/>
              <a:t>процедур.</a:t>
            </a:r>
            <a:endParaRPr lang="ru-RU" b="1" dirty="0"/>
          </a:p>
          <a:p>
            <a:pPr marL="0" indent="0" algn="just">
              <a:buNone/>
            </a:pPr>
            <a:r>
              <a:rPr lang="ru-RU" dirty="0" smtClean="0"/>
              <a:t>«Дробление» закупок - заключение </a:t>
            </a:r>
            <a:r>
              <a:rPr lang="ru-RU" dirty="0"/>
              <a:t>нескольких договоров с </a:t>
            </a:r>
            <a:r>
              <a:rPr lang="ru-RU" b="1" dirty="0"/>
              <a:t>одним и тем же поставщиком </a:t>
            </a:r>
            <a:r>
              <a:rPr lang="ru-RU" dirty="0"/>
              <a:t>с </a:t>
            </a:r>
            <a:r>
              <a:rPr lang="ru-RU" b="1" dirty="0"/>
              <a:t>одинаковым предметом </a:t>
            </a:r>
            <a:r>
              <a:rPr lang="ru-RU" dirty="0"/>
              <a:t>закупки в случае, если </a:t>
            </a:r>
            <a:r>
              <a:rPr lang="ru-RU" b="1" dirty="0"/>
              <a:t>даты заключения </a:t>
            </a:r>
            <a:r>
              <a:rPr lang="ru-RU" dirty="0"/>
              <a:t>таких договоров приходятся </a:t>
            </a:r>
            <a:r>
              <a:rPr lang="ru-RU" b="1" dirty="0"/>
              <a:t>на один и тот же квартал</a:t>
            </a:r>
            <a:r>
              <a:rPr lang="ru-RU" dirty="0"/>
              <a:t> календарного </a:t>
            </a:r>
            <a:r>
              <a:rPr lang="ru-RU" dirty="0" smtClean="0"/>
              <a:t>года (одинаковый предмет </a:t>
            </a:r>
            <a:r>
              <a:rPr lang="ru-RU" dirty="0"/>
              <a:t>заказа </a:t>
            </a:r>
            <a:r>
              <a:rPr lang="ru-RU" dirty="0" smtClean="0"/>
              <a:t>- </a:t>
            </a:r>
            <a:r>
              <a:rPr lang="ru-RU" dirty="0"/>
              <a:t>товары, которые попали в одну группу продукции по </a:t>
            </a:r>
            <a:r>
              <a:rPr lang="ru-RU" dirty="0" smtClean="0"/>
              <a:t>ОКПД2).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(Приказ </a:t>
            </a:r>
            <a:r>
              <a:rPr lang="ru-RU" dirty="0" err="1" smtClean="0">
                <a:solidFill>
                  <a:srgbClr val="00B050"/>
                </a:solidFill>
              </a:rPr>
              <a:t>Минобрнауки</a:t>
            </a:r>
            <a:r>
              <a:rPr lang="ru-RU" dirty="0" smtClean="0">
                <a:solidFill>
                  <a:srgbClr val="00B050"/>
                </a:solidFill>
              </a:rPr>
              <a:t> России </a:t>
            </a:r>
            <a:r>
              <a:rPr lang="ru-RU" dirty="0">
                <a:solidFill>
                  <a:srgbClr val="00B050"/>
                </a:solidFill>
              </a:rPr>
              <a:t>от </a:t>
            </a:r>
            <a:r>
              <a:rPr lang="ru-RU" dirty="0" smtClean="0">
                <a:solidFill>
                  <a:srgbClr val="00B050"/>
                </a:solidFill>
              </a:rPr>
              <a:t>07.11.2018 г. № 949).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24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Признаки «дробления»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lvl="0" algn="just"/>
            <a:r>
              <a:rPr lang="ru-RU" sz="3000" dirty="0"/>
              <a:t>Несколько контрактов </a:t>
            </a:r>
            <a:r>
              <a:rPr lang="ru-RU" sz="3000" dirty="0" smtClean="0"/>
              <a:t>заключаются </a:t>
            </a:r>
            <a:r>
              <a:rPr lang="ru-RU" sz="3000" dirty="0"/>
              <a:t>в один и тот же день либо с небольшим промежутком </a:t>
            </a:r>
            <a:r>
              <a:rPr lang="ru-RU" sz="3000" dirty="0" smtClean="0"/>
              <a:t>времени;</a:t>
            </a:r>
            <a:endParaRPr lang="ru-RU" sz="3000" dirty="0"/>
          </a:p>
          <a:p>
            <a:pPr lvl="0" algn="just"/>
            <a:r>
              <a:rPr lang="ru-RU" sz="3000" dirty="0"/>
              <a:t>Объекты закупок – товары, работы и услуги, которые функционально или технически дополняют друг </a:t>
            </a:r>
            <a:r>
              <a:rPr lang="ru-RU" sz="3000" dirty="0" smtClean="0"/>
              <a:t>друга;</a:t>
            </a:r>
            <a:endParaRPr lang="ru-RU" sz="3000" dirty="0"/>
          </a:p>
          <a:p>
            <a:pPr lvl="0" algn="just"/>
            <a:r>
              <a:rPr lang="ru-RU" sz="3000" dirty="0"/>
              <a:t>Объекты закупки – одноименные товары, работы или </a:t>
            </a:r>
            <a:r>
              <a:rPr lang="ru-RU" sz="3000" dirty="0" smtClean="0"/>
              <a:t>услуги;</a:t>
            </a:r>
            <a:endParaRPr lang="ru-RU" sz="3000" dirty="0"/>
          </a:p>
          <a:p>
            <a:pPr lvl="0" algn="just"/>
            <a:r>
              <a:rPr lang="ru-RU" sz="3000" dirty="0" smtClean="0"/>
              <a:t>Заключение нескольких </a:t>
            </a:r>
            <a:r>
              <a:rPr lang="ru-RU" sz="3000" dirty="0"/>
              <a:t>контрактов </a:t>
            </a:r>
            <a:r>
              <a:rPr lang="ru-RU" sz="3000" dirty="0" smtClean="0"/>
              <a:t>с </a:t>
            </a:r>
            <a:r>
              <a:rPr lang="ru-RU" sz="3000" dirty="0"/>
              <a:t>одним и тем же </a:t>
            </a:r>
            <a:r>
              <a:rPr lang="ru-RU" sz="3000" dirty="0" smtClean="0"/>
              <a:t>поставщиком (подрядчиком, исполнителем);</a:t>
            </a:r>
            <a:endParaRPr lang="ru-RU" sz="3000" dirty="0"/>
          </a:p>
          <a:p>
            <a:pPr lvl="0" algn="just"/>
            <a:r>
              <a:rPr lang="ru-RU" sz="3000" dirty="0"/>
              <a:t>Рынок товаров, работ, услуг не закрыт и не </a:t>
            </a:r>
            <a:r>
              <a:rPr lang="ru-RU" sz="3000" dirty="0" smtClean="0"/>
              <a:t>ограничен.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47439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Ответственность за «дробление»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/>
              <a:t>БК РФ - неэффективное расходование бюджетных средств                        (ст. 34 БК РФ).</a:t>
            </a:r>
          </a:p>
          <a:p>
            <a:pPr algn="just"/>
            <a:r>
              <a:rPr lang="ru-RU" dirty="0" smtClean="0"/>
              <a:t>ГК РФ - притворная сделка. </a:t>
            </a:r>
            <a:r>
              <a:rPr lang="ru-RU" dirty="0"/>
              <a:t>Впоследствии </a:t>
            </a:r>
            <a:r>
              <a:rPr lang="ru-RU" dirty="0" smtClean="0"/>
              <a:t>такая сделка может </a:t>
            </a:r>
            <a:r>
              <a:rPr lang="ru-RU" dirty="0"/>
              <a:t>быть </a:t>
            </a:r>
            <a:r>
              <a:rPr lang="ru-RU" dirty="0" smtClean="0"/>
              <a:t>признана недействительной (ст. 170 ГК РФ). </a:t>
            </a:r>
          </a:p>
          <a:p>
            <a:pPr algn="just"/>
            <a:r>
              <a:rPr lang="ru-RU" dirty="0" smtClean="0"/>
              <a:t>Федеральный закон № 135-ФЗ - необоснованное </a:t>
            </a:r>
            <a:r>
              <a:rPr lang="ru-RU" dirty="0"/>
              <a:t>ограничение </a:t>
            </a:r>
            <a:r>
              <a:rPr lang="ru-RU" dirty="0" smtClean="0"/>
              <a:t>конкуренции </a:t>
            </a:r>
            <a:r>
              <a:rPr lang="ru-RU" dirty="0"/>
              <a:t>(</a:t>
            </a:r>
            <a:r>
              <a:rPr lang="ru-RU" dirty="0" smtClean="0"/>
              <a:t>статьи 16, 17 </a:t>
            </a:r>
            <a:r>
              <a:rPr lang="ru-RU" dirty="0"/>
              <a:t>Федерального закона № 135-ФЗ</a:t>
            </a:r>
            <a:r>
              <a:rPr lang="ru-RU" dirty="0" smtClean="0"/>
              <a:t>).</a:t>
            </a:r>
          </a:p>
          <a:p>
            <a:pPr algn="just"/>
            <a:endParaRPr lang="ru-RU" dirty="0" smtClean="0"/>
          </a:p>
          <a:p>
            <a:pPr marL="0" indent="0" algn="ctr">
              <a:buNone/>
            </a:pPr>
            <a:r>
              <a:rPr lang="ru-RU" sz="2700" dirty="0">
                <a:solidFill>
                  <a:srgbClr val="FF0000"/>
                </a:solidFill>
              </a:rPr>
              <a:t>Статья </a:t>
            </a:r>
            <a:r>
              <a:rPr lang="ru-RU" sz="2700" dirty="0" smtClean="0">
                <a:solidFill>
                  <a:srgbClr val="FF0000"/>
                </a:solidFill>
              </a:rPr>
              <a:t>7.29 КоАП РФ - </a:t>
            </a:r>
            <a:r>
              <a:rPr lang="ru-RU" sz="2700" dirty="0">
                <a:solidFill>
                  <a:srgbClr val="FF0000"/>
                </a:solidFill>
              </a:rPr>
              <a:t>наложение административного штрафа на должностных лиц в размере </a:t>
            </a:r>
            <a:r>
              <a:rPr lang="ru-RU" sz="2700" dirty="0" smtClean="0">
                <a:solidFill>
                  <a:srgbClr val="FF0000"/>
                </a:solidFill>
              </a:rPr>
              <a:t>от 30 </a:t>
            </a:r>
            <a:r>
              <a:rPr lang="ru-RU" sz="2700" dirty="0" smtClean="0"/>
              <a:t>(ч. 1) </a:t>
            </a:r>
            <a:r>
              <a:rPr lang="ru-RU" sz="2700" dirty="0" smtClean="0">
                <a:solidFill>
                  <a:srgbClr val="FF0000"/>
                </a:solidFill>
              </a:rPr>
              <a:t>до 50 </a:t>
            </a:r>
            <a:r>
              <a:rPr lang="ru-RU" sz="2700" dirty="0" smtClean="0"/>
              <a:t>(ч.2) </a:t>
            </a:r>
            <a:r>
              <a:rPr lang="ru-RU" sz="2700" dirty="0" smtClean="0">
                <a:solidFill>
                  <a:srgbClr val="FF0000"/>
                </a:solidFill>
              </a:rPr>
              <a:t>тыс. руб. – по 44-ФЗ</a:t>
            </a:r>
          </a:p>
          <a:p>
            <a:pPr marL="0" indent="0" algn="ctr">
              <a:buNone/>
            </a:pPr>
            <a:r>
              <a:rPr lang="ru-RU" sz="2700" dirty="0" smtClean="0">
                <a:solidFill>
                  <a:srgbClr val="FF0000"/>
                </a:solidFill>
              </a:rPr>
              <a:t>Статьи </a:t>
            </a:r>
            <a:r>
              <a:rPr lang="ru-RU" sz="2400" dirty="0">
                <a:solidFill>
                  <a:srgbClr val="FF0000"/>
                </a:solidFill>
              </a:rPr>
              <a:t>7.32.3, 14.32, </a:t>
            </a:r>
            <a:r>
              <a:rPr lang="ru-RU" sz="2400" dirty="0" smtClean="0">
                <a:solidFill>
                  <a:srgbClr val="FF0000"/>
                </a:solidFill>
              </a:rPr>
              <a:t>19.5 </a:t>
            </a:r>
            <a:r>
              <a:rPr lang="ru-RU" sz="2400" dirty="0" smtClean="0"/>
              <a:t>(ч.7.2) </a:t>
            </a:r>
            <a:r>
              <a:rPr lang="ru-RU" sz="2400" dirty="0" smtClean="0">
                <a:solidFill>
                  <a:srgbClr val="FF0000"/>
                </a:solidFill>
              </a:rPr>
              <a:t>КоАП РФ</a:t>
            </a:r>
            <a:r>
              <a:rPr lang="ru-RU" sz="2700" dirty="0">
                <a:solidFill>
                  <a:srgbClr val="FF0000"/>
                </a:solidFill>
              </a:rPr>
              <a:t> наложение административного штрафа на должностных лиц в размере от </a:t>
            </a:r>
            <a:r>
              <a:rPr lang="ru-RU" sz="2700" dirty="0" smtClean="0">
                <a:solidFill>
                  <a:srgbClr val="FF0000"/>
                </a:solidFill>
              </a:rPr>
              <a:t>2 до 50 тыс. руб. – по 223-ФЗ.</a:t>
            </a:r>
          </a:p>
        </p:txBody>
      </p:sp>
    </p:spTree>
    <p:extLst>
      <p:ext uri="{BB962C8B-B14F-4D97-AF65-F5344CB8AC3E}">
        <p14:creationId xmlns:p14="http://schemas.microsoft.com/office/powerpoint/2010/main" val="329285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Как снизить размер штрафа?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5116286"/>
          </a:xfrm>
        </p:spPr>
        <p:txBody>
          <a:bodyPr>
            <a:normAutofit fontScale="85000" lnSpcReduction="10000"/>
          </a:bodyPr>
          <a:lstStyle/>
          <a:p>
            <a:pPr marL="0" indent="446088" algn="just"/>
            <a:r>
              <a:rPr lang="ru-RU" dirty="0" smtClean="0"/>
              <a:t>Учитывая </a:t>
            </a:r>
            <a:r>
              <a:rPr lang="ru-RU" dirty="0"/>
              <a:t>характер действия, незначительный размер вреда и отсутствие тяжких последствий, что заказчик не нарушил охраняемые общественные </a:t>
            </a:r>
            <a:r>
              <a:rPr lang="ru-RU" dirty="0" smtClean="0"/>
              <a:t>отношения - </a:t>
            </a:r>
            <a:r>
              <a:rPr lang="ru-RU" dirty="0"/>
              <a:t>правонарушение </a:t>
            </a:r>
            <a:r>
              <a:rPr lang="ru-RU" dirty="0" smtClean="0"/>
              <a:t>признано малозначительным. </a:t>
            </a:r>
            <a:r>
              <a:rPr lang="ru-RU" b="1" dirty="0" smtClean="0"/>
              <a:t>Штраф отменен. </a:t>
            </a:r>
            <a:r>
              <a:rPr lang="ru-RU" dirty="0" smtClean="0">
                <a:solidFill>
                  <a:srgbClr val="00B050"/>
                </a:solidFill>
              </a:rPr>
              <a:t>(решение Ленинградского областного суда от 30.01.2018 г. № 7-73/2018).</a:t>
            </a:r>
          </a:p>
          <a:p>
            <a:pPr marL="0" indent="446088" algn="just"/>
            <a:r>
              <a:rPr lang="ru-RU" dirty="0" smtClean="0"/>
              <a:t>Учитывая смягчающие и отягчающие обстоятельства. Смягчающие: </a:t>
            </a:r>
            <a:r>
              <a:rPr lang="ru-RU" dirty="0"/>
              <a:t>на иждивении четверо детей и сложное имущественное положение. </a:t>
            </a:r>
            <a:r>
              <a:rPr lang="ru-RU" dirty="0" smtClean="0"/>
              <a:t>Отягчающие: лицо привлечено </a:t>
            </a:r>
            <a:r>
              <a:rPr lang="ru-RU" dirty="0"/>
              <a:t>к административной ответственности повторно за такое же </a:t>
            </a:r>
            <a:r>
              <a:rPr lang="ru-RU" dirty="0" smtClean="0"/>
              <a:t>нарушение. </a:t>
            </a:r>
            <a:r>
              <a:rPr lang="ru-RU" b="1" dirty="0" smtClean="0"/>
              <a:t>Штраф уменьшен до 25 тыс. руб. </a:t>
            </a:r>
            <a:r>
              <a:rPr lang="ru-RU" dirty="0" smtClean="0">
                <a:solidFill>
                  <a:srgbClr val="00B050"/>
                </a:solidFill>
              </a:rPr>
              <a:t>(решение </a:t>
            </a:r>
            <a:r>
              <a:rPr lang="ru-RU" dirty="0">
                <a:solidFill>
                  <a:srgbClr val="00B050"/>
                </a:solidFill>
              </a:rPr>
              <a:t>Псковского областного суда от 15.01.2018 по делу № </a:t>
            </a:r>
            <a:r>
              <a:rPr lang="ru-RU" dirty="0" smtClean="0">
                <a:solidFill>
                  <a:srgbClr val="00B050"/>
                </a:solidFill>
              </a:rPr>
              <a:t>21-2/2018(21-301/17)).</a:t>
            </a:r>
          </a:p>
          <a:p>
            <a:pPr marL="0" indent="446088" algn="just"/>
            <a:r>
              <a:rPr lang="ru-RU" dirty="0" smtClean="0"/>
              <a:t>Административное </a:t>
            </a:r>
            <a:r>
              <a:rPr lang="ru-RU" dirty="0"/>
              <a:t>правонарушение было выявлено впервые, а также с учетом имущественного положения лица, применены положения части 2.2. статьи 4.1 КоАП </a:t>
            </a:r>
            <a:r>
              <a:rPr lang="ru-RU" dirty="0" smtClean="0"/>
              <a:t>РФ. </a:t>
            </a:r>
            <a:r>
              <a:rPr lang="ru-RU" b="1" dirty="0" smtClean="0"/>
              <a:t>Штраф 25 тыс. руб. </a:t>
            </a:r>
            <a:r>
              <a:rPr lang="ru-RU" dirty="0" smtClean="0">
                <a:solidFill>
                  <a:srgbClr val="00B050"/>
                </a:solidFill>
              </a:rPr>
              <a:t>(постановление </a:t>
            </a:r>
            <a:r>
              <a:rPr lang="ru-RU" dirty="0">
                <a:solidFill>
                  <a:srgbClr val="00B050"/>
                </a:solidFill>
              </a:rPr>
              <a:t>о назначении административного наказания Алтайское республиканское УФАС России </a:t>
            </a:r>
            <a:r>
              <a:rPr lang="ru-RU" dirty="0" smtClean="0">
                <a:solidFill>
                  <a:srgbClr val="00B050"/>
                </a:solidFill>
              </a:rPr>
              <a:t>          от </a:t>
            </a:r>
            <a:r>
              <a:rPr lang="ru-RU" dirty="0">
                <a:solidFill>
                  <a:srgbClr val="00B050"/>
                </a:solidFill>
              </a:rPr>
              <a:t>28.02.2019 г. № 004/04/7.29-31/2019; </a:t>
            </a:r>
            <a:r>
              <a:rPr lang="ru-RU" dirty="0" smtClean="0">
                <a:solidFill>
                  <a:srgbClr val="00B050"/>
                </a:solidFill>
              </a:rPr>
              <a:t>постановление </a:t>
            </a:r>
            <a:r>
              <a:rPr lang="ru-RU" dirty="0">
                <a:solidFill>
                  <a:srgbClr val="00B050"/>
                </a:solidFill>
              </a:rPr>
              <a:t>о назначении административного наказания Алтайское республиканское УФАС России </a:t>
            </a:r>
            <a:r>
              <a:rPr lang="ru-RU" dirty="0" smtClean="0">
                <a:solidFill>
                  <a:srgbClr val="00B050"/>
                </a:solidFill>
              </a:rPr>
              <a:t>          от </a:t>
            </a:r>
            <a:r>
              <a:rPr lang="ru-RU" dirty="0">
                <a:solidFill>
                  <a:srgbClr val="00B050"/>
                </a:solidFill>
              </a:rPr>
              <a:t>13.03.2019 г. № 004/04/7.29-40/2019</a:t>
            </a:r>
            <a:r>
              <a:rPr lang="ru-RU" dirty="0" smtClean="0">
                <a:solidFill>
                  <a:srgbClr val="00B050"/>
                </a:solidFill>
              </a:rPr>
              <a:t>).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41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«Укрупнение»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480456"/>
            <a:ext cx="10711543" cy="523602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При осуществлении закупок </a:t>
            </a:r>
            <a:r>
              <a:rPr lang="ru-RU" dirty="0"/>
              <a:t>товаров, работ, услуг для обеспечения государственных и муниципальных нужд запрещается ограничение конкуренции между участниками торгов, участниками запроса котировок, участниками запроса предложений путем включения в состав лотов товаров, работ, услуг, технологически и </a:t>
            </a:r>
            <a:r>
              <a:rPr lang="ru-RU" b="1" dirty="0"/>
              <a:t>функционально не связанных </a:t>
            </a:r>
            <a:r>
              <a:rPr lang="ru-RU" dirty="0"/>
              <a:t>с товарами, работами, услугами, поставки, выполнение, оказание которых являются </a:t>
            </a:r>
            <a:r>
              <a:rPr lang="ru-RU" dirty="0" smtClean="0"/>
              <a:t>предметом закупки (ч. 3   ст. 17 Федерального закона № 135-ФЗ).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 smtClean="0"/>
              <a:t>Функциональную </a:t>
            </a:r>
            <a:r>
              <a:rPr lang="ru-RU" b="1" dirty="0"/>
              <a:t>и технологическую взаимосвязь следует рассматривать с точки зрения потребителя и возможности участия хозяйствующих субъектов, представляющих товары </a:t>
            </a:r>
            <a:r>
              <a:rPr lang="ru-RU" b="1" dirty="0" smtClean="0"/>
              <a:t>определенных производителей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B050"/>
                </a:solidFill>
              </a:rPr>
              <a:t>(письмо ФАС России </a:t>
            </a:r>
            <a:r>
              <a:rPr lang="ru-RU" dirty="0">
                <a:solidFill>
                  <a:srgbClr val="00B050"/>
                </a:solidFill>
              </a:rPr>
              <a:t>от </a:t>
            </a:r>
            <a:r>
              <a:rPr lang="ru-RU" dirty="0" smtClean="0">
                <a:solidFill>
                  <a:srgbClr val="00B050"/>
                </a:solidFill>
              </a:rPr>
              <a:t>30.11.2015 </a:t>
            </a:r>
            <a:r>
              <a:rPr lang="ru-RU" dirty="0">
                <a:solidFill>
                  <a:srgbClr val="00B050"/>
                </a:solidFill>
              </a:rPr>
              <a:t>г. </a:t>
            </a:r>
            <a:r>
              <a:rPr lang="ru-RU" dirty="0" smtClean="0">
                <a:solidFill>
                  <a:srgbClr val="00B050"/>
                </a:solidFill>
              </a:rPr>
              <a:t>№ Д/69385/15) 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8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Цели «укрупнения»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Желание </a:t>
            </a:r>
            <a:r>
              <a:rPr lang="ru-RU" dirty="0"/>
              <a:t>и </a:t>
            </a:r>
            <a:r>
              <a:rPr lang="ru-RU" dirty="0" smtClean="0"/>
              <a:t>удобство заказчика;</a:t>
            </a:r>
          </a:p>
          <a:p>
            <a:r>
              <a:rPr lang="ru-RU" dirty="0" smtClean="0"/>
              <a:t>Составление закупки (лотов) </a:t>
            </a:r>
            <a:r>
              <a:rPr lang="ru-RU" dirty="0"/>
              <a:t>под определенного </a:t>
            </a:r>
            <a:r>
              <a:rPr lang="ru-RU" dirty="0" smtClean="0"/>
              <a:t>участника;</a:t>
            </a:r>
          </a:p>
          <a:p>
            <a:r>
              <a:rPr lang="ru-RU" dirty="0"/>
              <a:t>Получение личной </a:t>
            </a:r>
            <a:r>
              <a:rPr lang="ru-RU" dirty="0" smtClean="0"/>
              <a:t>выгоды; </a:t>
            </a:r>
          </a:p>
          <a:p>
            <a:r>
              <a:rPr lang="ru-RU" dirty="0" smtClean="0"/>
              <a:t>Принцип </a:t>
            </a:r>
            <a:r>
              <a:rPr lang="ru-RU" dirty="0"/>
              <a:t>централизации </a:t>
            </a:r>
            <a:r>
              <a:rPr lang="ru-RU" dirty="0" smtClean="0"/>
              <a:t>закупок.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053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Поправки в Федеральный закон № 44-ФЗ</a:t>
            </a:r>
            <a:br>
              <a:rPr lang="ru-RU" dirty="0" smtClean="0">
                <a:latin typeface="+mn-lt"/>
              </a:rPr>
            </a:br>
            <a:r>
              <a:rPr lang="ru-RU" dirty="0" smtClean="0">
                <a:latin typeface="+mn-lt"/>
              </a:rPr>
              <a:t>в 2019 - 2020 годах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Закупки «малого объема»</a:t>
            </a:r>
          </a:p>
          <a:p>
            <a:pPr algn="just">
              <a:buFontTx/>
              <a:buChar char="-"/>
            </a:pPr>
            <a:r>
              <a:rPr lang="ru-RU" dirty="0" smtClean="0"/>
              <a:t>увеличен </a:t>
            </a:r>
            <a:r>
              <a:rPr lang="ru-RU" dirty="0"/>
              <a:t>ценовой порог при закупках у </a:t>
            </a:r>
            <a:r>
              <a:rPr lang="ru-RU" dirty="0" smtClean="0"/>
              <a:t>единственного поставщика (подрядчика, исполнителя) по</a:t>
            </a:r>
            <a:r>
              <a:rPr lang="ru-RU" dirty="0"/>
              <a:t> </a:t>
            </a:r>
            <a:r>
              <a:rPr lang="ru-RU" dirty="0" smtClean="0"/>
              <a:t>п. </a:t>
            </a:r>
            <a:r>
              <a:rPr lang="ru-RU" dirty="0"/>
              <a:t>4 </a:t>
            </a:r>
            <a:r>
              <a:rPr lang="ru-RU" dirty="0" smtClean="0"/>
              <a:t>ч. 1 ст. 93 Федерального закона № 44-ФЗ– о 300 </a:t>
            </a:r>
            <a:r>
              <a:rPr lang="ru-RU" dirty="0"/>
              <a:t>до </a:t>
            </a:r>
            <a:r>
              <a:rPr lang="ru-RU" dirty="0" smtClean="0"/>
              <a:t>600 </a:t>
            </a:r>
            <a:r>
              <a:rPr lang="ru-RU" dirty="0"/>
              <a:t>тыс. руб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r>
              <a:rPr lang="ru-RU" dirty="0"/>
              <a:t>увеличен ценовой порог при закупках у единственного поставщика (подрядчика, исполнителя) </a:t>
            </a:r>
            <a:r>
              <a:rPr lang="ru-RU" dirty="0" smtClean="0"/>
              <a:t>по </a:t>
            </a:r>
            <a:r>
              <a:rPr lang="ru-RU" dirty="0"/>
              <a:t>п. 5 ч. 1 ст. 93 </a:t>
            </a:r>
            <a:r>
              <a:rPr lang="ru-RU" dirty="0" smtClean="0"/>
              <a:t>Федерального закона </a:t>
            </a:r>
            <a:r>
              <a:rPr lang="ru-RU" dirty="0"/>
              <a:t>№ 44-ФЗ с 400 до 600 тыс. руб</a:t>
            </a:r>
            <a:r>
              <a:rPr lang="ru-RU" dirty="0" smtClean="0"/>
              <a:t>.</a:t>
            </a:r>
          </a:p>
          <a:p>
            <a:pPr algn="just">
              <a:buFontTx/>
              <a:buChar char="-"/>
            </a:pPr>
            <a:r>
              <a:rPr lang="ru-RU" dirty="0" smtClean="0"/>
              <a:t>увеличен ценовой порог при закупках у единственного поставщика (подрядчика, исполнителя) по п. 28 ч. 1 ст. 93 Федерального закона № 44-ФЗ – </a:t>
            </a:r>
            <a:r>
              <a:rPr lang="ru-RU" dirty="0"/>
              <a:t>с 200 тыс. до 1 млн руб.</a:t>
            </a:r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075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732"/>
          </a:xfrm>
        </p:spPr>
        <p:txBody>
          <a:bodyPr/>
          <a:lstStyle/>
          <a:p>
            <a:r>
              <a:rPr lang="ru-RU" dirty="0" smtClean="0">
                <a:latin typeface="+mn-lt"/>
              </a:rPr>
              <a:t>Практика «укрупнения»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51858"/>
            <a:ext cx="10896600" cy="5475513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sz="3100" dirty="0" smtClean="0">
                <a:solidFill>
                  <a:srgbClr val="FF0000"/>
                </a:solidFill>
              </a:rPr>
              <a:t>Неправомерное «укрупнение» закупки:</a:t>
            </a:r>
          </a:p>
          <a:p>
            <a:pPr marL="0" indent="0" algn="just">
              <a:buNone/>
            </a:pPr>
            <a:r>
              <a:rPr lang="ru-RU" sz="3100" dirty="0" smtClean="0"/>
              <a:t>Пример 1. Предмет </a:t>
            </a:r>
            <a:r>
              <a:rPr lang="ru-RU" sz="3100" dirty="0"/>
              <a:t>закупки </a:t>
            </a:r>
            <a:r>
              <a:rPr lang="ru-RU" sz="3100" dirty="0" smtClean="0"/>
              <a:t>- </a:t>
            </a:r>
            <a:r>
              <a:rPr lang="ru-RU" sz="3100" dirty="0"/>
              <a:t>выполнение работ по содержанию автомобильных дорог общего пользования на 54 объектах в 17 различных административных районах Амурской </a:t>
            </a:r>
            <a:r>
              <a:rPr lang="ru-RU" sz="3100" dirty="0" smtClean="0"/>
              <a:t>области </a:t>
            </a:r>
            <a:r>
              <a:rPr lang="ru-RU" sz="3100" dirty="0"/>
              <a:t>на 2018-2019 годы. </a:t>
            </a:r>
            <a:r>
              <a:rPr lang="ru-RU" sz="3100" dirty="0" smtClean="0"/>
              <a:t>НМЦК - 125 </a:t>
            </a:r>
            <a:r>
              <a:rPr lang="ru-RU" sz="3100" dirty="0"/>
              <a:t>941 810 руб. Размер обеспечения исполнения контракта 12 594 181 руб.</a:t>
            </a:r>
          </a:p>
          <a:p>
            <a:pPr marL="0" indent="0" algn="just">
              <a:buNone/>
            </a:pPr>
            <a:r>
              <a:rPr lang="ru-RU" sz="3100" b="1" dirty="0" smtClean="0"/>
              <a:t>Выводы:</a:t>
            </a:r>
            <a:r>
              <a:rPr lang="ru-RU" sz="3100" dirty="0" smtClean="0"/>
              <a:t> 1. Необоснованное </a:t>
            </a:r>
            <a:r>
              <a:rPr lang="ru-RU" sz="3100" dirty="0"/>
              <a:t>укрупнение лота негативно влияет на количество участников закупки, способных принять участие в торгах, </a:t>
            </a:r>
            <a:r>
              <a:rPr lang="ru-RU" sz="3100" dirty="0" smtClean="0"/>
              <a:t>но </a:t>
            </a:r>
            <a:r>
              <a:rPr lang="ru-RU" sz="3100" dirty="0"/>
              <a:t>не имеющих в наличии финансовых </a:t>
            </a:r>
            <a:r>
              <a:rPr lang="ru-RU" sz="3100" dirty="0" smtClean="0"/>
              <a:t>ресурсов для внесения обеспечения заявки </a:t>
            </a:r>
            <a:r>
              <a:rPr lang="ru-RU" sz="3100" dirty="0"/>
              <a:t>и </a:t>
            </a:r>
            <a:r>
              <a:rPr lang="ru-RU" sz="3100" dirty="0" smtClean="0"/>
              <a:t>обеспечения </a:t>
            </a:r>
            <a:r>
              <a:rPr lang="ru-RU" sz="3100" dirty="0"/>
              <a:t>исполнения </a:t>
            </a:r>
            <a:r>
              <a:rPr lang="ru-RU" sz="3100" dirty="0" smtClean="0"/>
              <a:t>контракта;</a:t>
            </a:r>
          </a:p>
          <a:p>
            <a:pPr marL="0" indent="0" algn="just">
              <a:buNone/>
            </a:pPr>
            <a:r>
              <a:rPr lang="ru-RU" sz="3100" dirty="0" smtClean="0"/>
              <a:t>2. Формирование </a:t>
            </a:r>
            <a:r>
              <a:rPr lang="ru-RU" sz="3100" dirty="0"/>
              <a:t>лота подобным образом исключает возможность участия в торгах организаций, заинтересованных в выполнении государственного контракта только в одном административном районе или смежных районах, а также ограничивает доступ к участию в аукционе субъектов </a:t>
            </a:r>
            <a:r>
              <a:rPr lang="ru-RU" sz="3100" dirty="0" smtClean="0"/>
              <a:t>МСП;</a:t>
            </a:r>
          </a:p>
          <a:p>
            <a:pPr marL="0" indent="0" algn="just">
              <a:buNone/>
            </a:pPr>
            <a:r>
              <a:rPr lang="ru-RU" sz="3100" dirty="0" smtClean="0"/>
              <a:t>3. То </a:t>
            </a:r>
            <a:r>
              <a:rPr lang="ru-RU" sz="3100" dirty="0"/>
              <a:t>обстоятельство, что автомобильные дороги </a:t>
            </a:r>
            <a:r>
              <a:rPr lang="ru-RU" sz="3100" dirty="0" smtClean="0"/>
              <a:t>являются </a:t>
            </a:r>
            <a:r>
              <a:rPr lang="ru-RU" sz="3100" dirty="0"/>
              <a:t>автомобильными дорогами общего пользования регионального значения, находящимися в собственности Амурской области, само по себе не свидетельствует о необходимости объединения </a:t>
            </a:r>
            <a:r>
              <a:rPr lang="ru-RU" sz="3100" dirty="0" smtClean="0"/>
              <a:t>работ </a:t>
            </a:r>
            <a:r>
              <a:rPr lang="ru-RU" sz="3100" dirty="0"/>
              <a:t>в один </a:t>
            </a:r>
            <a:r>
              <a:rPr lang="ru-RU" sz="3100" dirty="0" smtClean="0"/>
              <a:t>лот;</a:t>
            </a:r>
          </a:p>
          <a:p>
            <a:pPr marL="0" indent="0" algn="just">
              <a:buNone/>
            </a:pPr>
            <a:r>
              <a:rPr lang="ru-RU" sz="3100" dirty="0" smtClean="0"/>
              <a:t>4. Значительный </a:t>
            </a:r>
            <a:r>
              <a:rPr lang="ru-RU" sz="3100" dirty="0"/>
              <a:t>размер обеспечения заявки на участие в </a:t>
            </a:r>
            <a:r>
              <a:rPr lang="ru-RU" sz="3100" dirty="0" smtClean="0"/>
              <a:t>закупке </a:t>
            </a:r>
            <a:r>
              <a:rPr lang="ru-RU" sz="3100" dirty="0"/>
              <a:t>также влияет на количество потенциальных участников закупки, сводя их к минимуму, поскольку является актуальным лишь для крупных предприятий на рынке оказываемых услуг, ограничивая доступ к закупке субъектов </a:t>
            </a:r>
            <a:r>
              <a:rPr lang="ru-RU" sz="3100" dirty="0" smtClean="0"/>
              <a:t>МСП.</a:t>
            </a:r>
          </a:p>
          <a:p>
            <a:pPr marL="0" indent="0" algn="just">
              <a:buNone/>
            </a:pPr>
            <a:r>
              <a:rPr lang="ru-RU" sz="3100" dirty="0" smtClean="0">
                <a:solidFill>
                  <a:srgbClr val="00B050"/>
                </a:solidFill>
              </a:rPr>
              <a:t>(Постановление </a:t>
            </a:r>
            <a:r>
              <a:rPr lang="ru-RU" sz="3100" dirty="0">
                <a:solidFill>
                  <a:srgbClr val="00B050"/>
                </a:solidFill>
              </a:rPr>
              <a:t>Арбитражного суда Дальневосточного округа от </a:t>
            </a:r>
            <a:r>
              <a:rPr lang="ru-RU" sz="3100" dirty="0" smtClean="0">
                <a:solidFill>
                  <a:srgbClr val="00B050"/>
                </a:solidFill>
              </a:rPr>
              <a:t>31.05.2019 г. № </a:t>
            </a:r>
            <a:r>
              <a:rPr lang="ru-RU" sz="3100" dirty="0">
                <a:solidFill>
                  <a:srgbClr val="00B050"/>
                </a:solidFill>
              </a:rPr>
              <a:t>Ф03-1012/2019 по делу </a:t>
            </a:r>
            <a:r>
              <a:rPr lang="ru-RU" sz="3100" dirty="0" smtClean="0">
                <a:solidFill>
                  <a:srgbClr val="00B050"/>
                </a:solidFill>
              </a:rPr>
              <a:t>№ А04-4382/2018)</a:t>
            </a:r>
          </a:p>
          <a:p>
            <a:pPr marL="0" indent="0" algn="just">
              <a:buNone/>
            </a:pPr>
            <a:r>
              <a:rPr lang="ru-RU" sz="3100" dirty="0" smtClean="0">
                <a:solidFill>
                  <a:srgbClr val="FF0000"/>
                </a:solidFill>
              </a:rPr>
              <a:t>Определение </a:t>
            </a:r>
            <a:r>
              <a:rPr lang="ru-RU" sz="3100" dirty="0">
                <a:solidFill>
                  <a:srgbClr val="FF0000"/>
                </a:solidFill>
              </a:rPr>
              <a:t>ВС РФ от </a:t>
            </a:r>
            <a:r>
              <a:rPr lang="ru-RU" sz="3100" dirty="0" smtClean="0">
                <a:solidFill>
                  <a:srgbClr val="FF0000"/>
                </a:solidFill>
              </a:rPr>
              <a:t>23.09.2019 </a:t>
            </a:r>
            <a:r>
              <a:rPr lang="ru-RU" sz="3100" dirty="0">
                <a:solidFill>
                  <a:srgbClr val="FF0000"/>
                </a:solidFill>
              </a:rPr>
              <a:t>г. № </a:t>
            </a:r>
            <a:r>
              <a:rPr lang="ru-RU" sz="3100" dirty="0" smtClean="0">
                <a:solidFill>
                  <a:srgbClr val="FF0000"/>
                </a:solidFill>
              </a:rPr>
              <a:t>303-ЭС19-15756</a:t>
            </a:r>
            <a:endParaRPr lang="ru-RU" sz="3100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ru-RU" sz="3100" dirty="0" smtClean="0"/>
              <a:t>Отказать в </a:t>
            </a:r>
            <a:r>
              <a:rPr lang="ru-RU" sz="3100" dirty="0"/>
              <a:t>передаче кассационных жалоб для рассмотрения в судебном заседании Судебной коллегии по экономическим спорам Верховного Суда Российской </a:t>
            </a:r>
            <a:r>
              <a:rPr lang="ru-RU" sz="3100" dirty="0" smtClean="0"/>
              <a:t>Федерации.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648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+mn-lt"/>
              </a:rPr>
              <a:t>Практика «укрупнения» закупок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6023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>
                <a:solidFill>
                  <a:srgbClr val="FF0000"/>
                </a:solidFill>
              </a:rPr>
              <a:t>Неправомерное «укрупнение» закупки:</a:t>
            </a:r>
          </a:p>
          <a:p>
            <a:pPr marL="0" indent="0" algn="just">
              <a:buNone/>
            </a:pPr>
            <a:r>
              <a:rPr lang="ru-RU" dirty="0" smtClean="0"/>
              <a:t>Пример 2.</a:t>
            </a:r>
          </a:p>
          <a:p>
            <a:pPr marL="0" indent="0" algn="just">
              <a:buNone/>
            </a:pPr>
            <a:r>
              <a:rPr lang="ru-RU" dirty="0" smtClean="0"/>
              <a:t>Электронный аукцион </a:t>
            </a:r>
            <a:r>
              <a:rPr lang="ru-RU" dirty="0"/>
              <a:t>на поставку молока и молочной </a:t>
            </a:r>
            <a:r>
              <a:rPr lang="ru-RU" dirty="0" smtClean="0"/>
              <a:t>продукции (сгущенное молоко, сыр). НМЦК </a:t>
            </a:r>
            <a:r>
              <a:rPr lang="ru-RU" dirty="0"/>
              <a:t>– 469 253 рубля 36 копеек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- Включение </a:t>
            </a:r>
            <a:r>
              <a:rPr lang="ru-RU" dirty="0"/>
              <a:t>указанной продукции в один лот с молоком и молочной продукцией исключает возможность участия в Аукционе производителей молока и молочной продукции и поставщиков, специализирующихся на поставке указанной продукции и работающих с заводами-производителями</a:t>
            </a:r>
            <a:r>
              <a:rPr lang="ru-RU" dirty="0" smtClean="0"/>
              <a:t>.</a:t>
            </a:r>
          </a:p>
          <a:p>
            <a:pPr marL="0" indent="0" algn="just" fontAlgn="base">
              <a:buFontTx/>
              <a:buChar char="-"/>
            </a:pPr>
            <a:r>
              <a:rPr lang="ru-RU" dirty="0" smtClean="0"/>
              <a:t> Данные, представленные Заказчиком (коммерческие предложения, скриншоты), не </a:t>
            </a:r>
            <a:r>
              <a:rPr lang="ru-RU" dirty="0"/>
              <a:t>содержат информацию о видах и характеристиках </a:t>
            </a:r>
            <a:r>
              <a:rPr lang="ru-RU" dirty="0" smtClean="0"/>
              <a:t>продуктов.</a:t>
            </a:r>
          </a:p>
          <a:p>
            <a:pPr marL="0" indent="0" algn="just" fontAlgn="base">
              <a:buNone/>
            </a:pPr>
            <a:r>
              <a:rPr lang="ru-RU" b="1" dirty="0" smtClean="0"/>
              <a:t>Вывод:</a:t>
            </a:r>
            <a:r>
              <a:rPr lang="ru-RU" dirty="0" smtClean="0"/>
              <a:t> Таким </a:t>
            </a:r>
            <a:r>
              <a:rPr lang="ru-RU" dirty="0"/>
              <a:t>образом, </a:t>
            </a:r>
            <a:r>
              <a:rPr lang="ru-RU" dirty="0" smtClean="0"/>
              <a:t>заказчиком </a:t>
            </a:r>
            <a:r>
              <a:rPr lang="ru-RU" dirty="0"/>
              <a:t>в один лот включены технологически  и функционально не связанные между собой товары, что может привести к ограничению конкуренции при проведении </a:t>
            </a:r>
            <a:r>
              <a:rPr lang="ru-RU" dirty="0" smtClean="0"/>
              <a:t>аукциона </a:t>
            </a:r>
            <a:r>
              <a:rPr lang="ru-RU" dirty="0"/>
              <a:t>и сокращению количества участников закупки.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ru-RU" dirty="0">
                <a:solidFill>
                  <a:srgbClr val="FF0000"/>
                </a:solidFill>
              </a:rPr>
              <a:t>Решение УФАС по Челябинской области №166-ж/2014 от </a:t>
            </a:r>
            <a:r>
              <a:rPr lang="ru-RU" dirty="0" smtClean="0">
                <a:solidFill>
                  <a:srgbClr val="FF0000"/>
                </a:solidFill>
              </a:rPr>
              <a:t>21.04.2014 г.)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231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3818"/>
          </a:xfrm>
        </p:spPr>
        <p:txBody>
          <a:bodyPr/>
          <a:lstStyle/>
          <a:p>
            <a:r>
              <a:rPr lang="ru-RU" dirty="0">
                <a:latin typeface="+mn-lt"/>
              </a:rPr>
              <a:t>Практика «укрупнения» закупок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19200"/>
            <a:ext cx="10515600" cy="5551714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500" dirty="0" smtClean="0">
                <a:solidFill>
                  <a:srgbClr val="00B050"/>
                </a:solidFill>
              </a:rPr>
              <a:t>Правомерное «укрупнение» закупок:</a:t>
            </a:r>
          </a:p>
          <a:p>
            <a:pPr marL="0" indent="0" algn="just">
              <a:buNone/>
            </a:pPr>
            <a:r>
              <a:rPr lang="ru-RU" sz="3500" dirty="0" smtClean="0"/>
              <a:t>Пример 1. </a:t>
            </a:r>
            <a:r>
              <a:rPr lang="ru-RU" sz="3500" dirty="0"/>
              <a:t>Электронный аукцион на поставку продуктов питания (сыр, сахар).</a:t>
            </a:r>
          </a:p>
          <a:p>
            <a:pPr marL="0" indent="0" algn="just">
              <a:buNone/>
            </a:pPr>
            <a:r>
              <a:rPr lang="ru-RU" sz="3500" dirty="0"/>
              <a:t>Заявитель: заказчик объединил в один лот поставку сыра и сахара, что приводит к ограничению конкуренции. </a:t>
            </a:r>
          </a:p>
          <a:p>
            <a:pPr marL="0" indent="0" algn="just">
              <a:buNone/>
            </a:pPr>
            <a:r>
              <a:rPr lang="ru-RU" sz="3500" b="1" dirty="0"/>
              <a:t>Выводы УФАС:</a:t>
            </a:r>
          </a:p>
          <a:p>
            <a:pPr marL="0" indent="0" algn="just">
              <a:buFontTx/>
              <a:buChar char="-"/>
            </a:pPr>
            <a:r>
              <a:rPr lang="ru-RU" sz="3500" dirty="0"/>
              <a:t> Для формирования НМЦК заказчик получил 3 коммерческих предложения.</a:t>
            </a:r>
          </a:p>
          <a:p>
            <a:pPr marL="0" indent="0" algn="just">
              <a:buFontTx/>
              <a:buChar char="-"/>
            </a:pPr>
            <a:r>
              <a:rPr lang="ru-RU" sz="3500" dirty="0"/>
              <a:t> Заявитель не представил доказательств того, что установленные организатором закупки требования ограничивают количество участников аукциона.</a:t>
            </a:r>
          </a:p>
          <a:p>
            <a:pPr marL="0" indent="0" algn="just">
              <a:buFontTx/>
              <a:buChar char="-"/>
            </a:pPr>
            <a:r>
              <a:rPr lang="ru-RU" sz="3500" dirty="0"/>
              <a:t> Следовательно, объединение заказчиком в один лот сыра и сахара не повлекло за собой ограничения количества участников закупки.</a:t>
            </a:r>
          </a:p>
          <a:p>
            <a:pPr marL="0" indent="0" algn="just">
              <a:buNone/>
            </a:pPr>
            <a:r>
              <a:rPr lang="ru-RU" sz="3500" dirty="0">
                <a:solidFill>
                  <a:srgbClr val="00B050"/>
                </a:solidFill>
              </a:rPr>
              <a:t>(Решение УФАС по Кемеровской области от 09.03.2017 г. по делу № 83/З-2017)</a:t>
            </a:r>
          </a:p>
          <a:p>
            <a:pPr marL="0" indent="0" algn="just">
              <a:buNone/>
            </a:pPr>
            <a:r>
              <a:rPr lang="ru-RU" sz="3500" dirty="0"/>
              <a:t>Пример 2</a:t>
            </a:r>
            <a:r>
              <a:rPr lang="ru-RU" sz="3500" dirty="0" smtClean="0"/>
              <a:t>. Запрос </a:t>
            </a:r>
            <a:r>
              <a:rPr lang="ru-RU" sz="3500" dirty="0"/>
              <a:t>котировок на поставку продуктов питания. </a:t>
            </a:r>
            <a:endParaRPr lang="ru-RU" sz="3500" dirty="0" smtClean="0"/>
          </a:p>
          <a:p>
            <a:pPr marL="0" indent="0" algn="just">
              <a:buNone/>
            </a:pPr>
            <a:r>
              <a:rPr lang="ru-RU" sz="3500" dirty="0" smtClean="0"/>
              <a:t>Заявитель: </a:t>
            </a:r>
            <a:r>
              <a:rPr lang="ru-RU" sz="3500" dirty="0"/>
              <a:t>заказчик неправомерно включил в состав закупки товары технологически и функционально не связанные между </a:t>
            </a:r>
            <a:r>
              <a:rPr lang="ru-RU" sz="3500" dirty="0" smtClean="0"/>
              <a:t>собой.</a:t>
            </a:r>
          </a:p>
          <a:p>
            <a:pPr marL="0" indent="0" algn="just">
              <a:buNone/>
            </a:pPr>
            <a:r>
              <a:rPr lang="ru-RU" sz="3500" b="1" dirty="0" smtClean="0"/>
              <a:t>Вывод УФАС:</a:t>
            </a:r>
            <a:r>
              <a:rPr lang="ru-RU" sz="3500" dirty="0" smtClean="0"/>
              <a:t> закупаемые </a:t>
            </a:r>
            <a:r>
              <a:rPr lang="ru-RU" sz="3500" dirty="0"/>
              <a:t>товары </a:t>
            </a:r>
            <a:r>
              <a:rPr lang="ru-RU" sz="3500" dirty="0" smtClean="0"/>
              <a:t>(говядина</a:t>
            </a:r>
            <a:r>
              <a:rPr lang="ru-RU" sz="3500" dirty="0"/>
              <a:t>, крупа гречневая, изюм, сахар, сыр, сгущенное молоко, повидло и т.д.) входят в цикличное меню питания для учащихся учебного заведения. Поставку таких товаров следует осуществлять одновременно по одной заявке для обеспечения технологии производства</a:t>
            </a:r>
            <a:r>
              <a:rPr lang="ru-RU" sz="3500" dirty="0" smtClean="0"/>
              <a:t>.</a:t>
            </a:r>
          </a:p>
          <a:p>
            <a:pPr marL="0" indent="0" algn="just">
              <a:buNone/>
            </a:pPr>
            <a:r>
              <a:rPr lang="ru-RU" sz="3500" dirty="0" smtClean="0">
                <a:solidFill>
                  <a:srgbClr val="00B050"/>
                </a:solidFill>
              </a:rPr>
              <a:t>(</a:t>
            </a:r>
            <a:r>
              <a:rPr lang="ru-RU" sz="3500" dirty="0">
                <a:solidFill>
                  <a:srgbClr val="00B050"/>
                </a:solidFill>
              </a:rPr>
              <a:t>Решение УФАС по Краснодарскому краю от </a:t>
            </a:r>
            <a:r>
              <a:rPr lang="ru-RU" sz="3500" dirty="0" smtClean="0">
                <a:solidFill>
                  <a:srgbClr val="00B050"/>
                </a:solidFill>
              </a:rPr>
              <a:t>30.10.2017 г. по </a:t>
            </a:r>
            <a:r>
              <a:rPr lang="ru-RU" sz="3500" dirty="0">
                <a:solidFill>
                  <a:srgbClr val="00B050"/>
                </a:solidFill>
              </a:rPr>
              <a:t>делу № ЗК – </a:t>
            </a:r>
            <a:r>
              <a:rPr lang="ru-RU" sz="3500" dirty="0" smtClean="0">
                <a:solidFill>
                  <a:srgbClr val="00B050"/>
                </a:solidFill>
              </a:rPr>
              <a:t>59/2017)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972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«Укрупнение»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199" y="1480456"/>
            <a:ext cx="10635344" cy="514894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solidFill>
                  <a:srgbClr val="00B050"/>
                </a:solidFill>
              </a:rPr>
              <a:t>Рекомендации:</a:t>
            </a:r>
          </a:p>
          <a:p>
            <a:pPr marL="0" indent="0" algn="just">
              <a:buNone/>
            </a:pPr>
            <a:r>
              <a:rPr lang="ru-RU" dirty="0" smtClean="0"/>
              <a:t>- избегать </a:t>
            </a:r>
            <a:r>
              <a:rPr lang="ru-RU" dirty="0"/>
              <a:t>объединения лицензируемых и </a:t>
            </a:r>
            <a:r>
              <a:rPr lang="ru-RU" dirty="0" err="1"/>
              <a:t>нелицензируемых</a:t>
            </a:r>
            <a:r>
              <a:rPr lang="ru-RU" dirty="0"/>
              <a:t> видов работ в один </a:t>
            </a:r>
            <a:r>
              <a:rPr lang="ru-RU" dirty="0" smtClean="0"/>
              <a:t>лот         </a:t>
            </a:r>
            <a:r>
              <a:rPr lang="ru-RU" dirty="0" smtClean="0">
                <a:solidFill>
                  <a:srgbClr val="00B050"/>
                </a:solidFill>
              </a:rPr>
              <a:t>(письмо </a:t>
            </a:r>
            <a:r>
              <a:rPr lang="ru-RU" dirty="0">
                <a:solidFill>
                  <a:srgbClr val="00B050"/>
                </a:solidFill>
              </a:rPr>
              <a:t>ФАС </a:t>
            </a:r>
            <a:r>
              <a:rPr lang="ru-RU" dirty="0" smtClean="0">
                <a:solidFill>
                  <a:srgbClr val="00B050"/>
                </a:solidFill>
              </a:rPr>
              <a:t>России от 09.02.2015 </a:t>
            </a:r>
            <a:r>
              <a:rPr lang="ru-RU" dirty="0">
                <a:solidFill>
                  <a:srgbClr val="00B050"/>
                </a:solidFill>
              </a:rPr>
              <a:t>г. № </a:t>
            </a:r>
            <a:r>
              <a:rPr lang="ru-RU" dirty="0" smtClean="0">
                <a:solidFill>
                  <a:srgbClr val="00B050"/>
                </a:solidFill>
              </a:rPr>
              <a:t>АЦ/5147/15)</a:t>
            </a:r>
            <a:r>
              <a:rPr lang="ru-RU" dirty="0" smtClean="0"/>
              <a:t>;</a:t>
            </a:r>
          </a:p>
          <a:p>
            <a:pPr marL="0" indent="0" algn="just">
              <a:buNone/>
            </a:pPr>
            <a:r>
              <a:rPr lang="ru-RU" dirty="0" smtClean="0"/>
              <a:t>- формировать </a:t>
            </a:r>
            <a:r>
              <a:rPr lang="ru-RU" dirty="0"/>
              <a:t>объекты закупки отдельно по товарам</a:t>
            </a:r>
            <a:r>
              <a:rPr lang="ru-RU" dirty="0" smtClean="0"/>
              <a:t>, которые </a:t>
            </a:r>
            <a:r>
              <a:rPr lang="ru-RU" dirty="0"/>
              <a:t>содержатся в </a:t>
            </a:r>
            <a:r>
              <a:rPr lang="ru-RU" dirty="0" smtClean="0"/>
              <a:t>Перечнях </a:t>
            </a:r>
            <a:r>
              <a:rPr lang="ru-RU" dirty="0"/>
              <a:t>утвержденных Постановлениями Правительства </a:t>
            </a:r>
            <a:r>
              <a:rPr lang="ru-RU" dirty="0" smtClean="0"/>
              <a:t>РФ от 15.04.2014 г.  </a:t>
            </a:r>
            <a:r>
              <a:rPr lang="ru-RU" dirty="0"/>
              <a:t>№ 341 и от </a:t>
            </a:r>
            <a:r>
              <a:rPr lang="ru-RU" dirty="0" smtClean="0"/>
              <a:t>14.07.2014 г.    № 649;</a:t>
            </a:r>
          </a:p>
          <a:p>
            <a:pPr marL="0" indent="0" algn="just">
              <a:buNone/>
            </a:pPr>
            <a:r>
              <a:rPr lang="ru-RU" dirty="0" smtClean="0"/>
              <a:t>- избегать </a:t>
            </a:r>
            <a:r>
              <a:rPr lang="ru-RU" dirty="0"/>
              <a:t>включения в один </a:t>
            </a:r>
            <a:r>
              <a:rPr lang="ru-RU" dirty="0" smtClean="0"/>
              <a:t>лот товаров </a:t>
            </a:r>
            <a:r>
              <a:rPr lang="ru-RU" dirty="0"/>
              <a:t>(работ, услуг), попадающих под действие </a:t>
            </a:r>
            <a:r>
              <a:rPr lang="ru-RU" dirty="0" smtClean="0"/>
              <a:t>нормативных правовых актов, </a:t>
            </a:r>
            <a:r>
              <a:rPr lang="ru-RU" dirty="0"/>
              <a:t>предусмотренными частями </a:t>
            </a:r>
            <a:r>
              <a:rPr lang="ru-RU" dirty="0" smtClean="0"/>
              <a:t>3 и </a:t>
            </a:r>
            <a:r>
              <a:rPr lang="ru-RU" dirty="0"/>
              <a:t>4 статьи 14 </a:t>
            </a:r>
            <a:r>
              <a:rPr lang="ru-RU" dirty="0" smtClean="0"/>
              <a:t>Федерального закона № 44-ФЗ </a:t>
            </a:r>
            <a:r>
              <a:rPr lang="ru-RU" dirty="0"/>
              <a:t>и устанавливающими ограничения, условия допуска товаров</a:t>
            </a:r>
            <a:r>
              <a:rPr lang="ru-RU" dirty="0" smtClean="0"/>
              <a:t>, происходящих </a:t>
            </a:r>
            <a:r>
              <a:rPr lang="ru-RU" dirty="0"/>
              <a:t>из иностранных государств, работ, услуг соответственно выполняемых, </a:t>
            </a:r>
            <a:r>
              <a:rPr lang="ru-RU" dirty="0" smtClean="0"/>
              <a:t>оказываемых иностранными лицами и </a:t>
            </a:r>
            <a:r>
              <a:rPr lang="ru-RU" dirty="0"/>
              <a:t>не попадающих под </a:t>
            </a:r>
            <a:r>
              <a:rPr lang="ru-RU" dirty="0" smtClean="0"/>
              <a:t>него;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- включение </a:t>
            </a:r>
            <a:r>
              <a:rPr lang="ru-RU" dirty="0"/>
              <a:t>в один лот СМР и поставки товаров (мебели, инвентаря, компьютеров, бытовой техники и т.д.) признают </a:t>
            </a:r>
            <a:r>
              <a:rPr lang="ru-RU" dirty="0" smtClean="0"/>
              <a:t>нарушением ч.3 ст. 17 Федерального закона № 135-ФЗ, если </a:t>
            </a:r>
            <a:r>
              <a:rPr lang="ru-RU" dirty="0"/>
              <a:t>объект (предмет) закупки не строительство </a:t>
            </a:r>
            <a:r>
              <a:rPr lang="ru-RU" dirty="0" smtClean="0"/>
              <a:t>«под ключ».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FF0000"/>
                </a:solidFill>
              </a:rPr>
              <a:t>Постановление </a:t>
            </a:r>
            <a:r>
              <a:rPr lang="ru-RU" dirty="0">
                <a:solidFill>
                  <a:srgbClr val="FF0000"/>
                </a:solidFill>
              </a:rPr>
              <a:t>Арбитражного суда Дальневосточного округа от </a:t>
            </a:r>
            <a:r>
              <a:rPr lang="ru-RU" dirty="0" smtClean="0">
                <a:solidFill>
                  <a:srgbClr val="FF0000"/>
                </a:solidFill>
              </a:rPr>
              <a:t>16.03.2018 г. № </a:t>
            </a:r>
            <a:r>
              <a:rPr lang="ru-RU" dirty="0">
                <a:solidFill>
                  <a:srgbClr val="FF0000"/>
                </a:solidFill>
              </a:rPr>
              <a:t>Ф03-477/2018 по делу </a:t>
            </a:r>
            <a:r>
              <a:rPr lang="ru-RU" dirty="0" smtClean="0">
                <a:solidFill>
                  <a:srgbClr val="FF0000"/>
                </a:solidFill>
              </a:rPr>
              <a:t>№ А24-4483/2016.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</a:rPr>
              <a:t>Постановление Арбитражного суда Дальневосточного округа от 23.08.2018 </a:t>
            </a:r>
            <a:r>
              <a:rPr lang="ru-RU" dirty="0" smtClean="0">
                <a:solidFill>
                  <a:srgbClr val="00B050"/>
                </a:solidFill>
              </a:rPr>
              <a:t>г. № </a:t>
            </a:r>
            <a:r>
              <a:rPr lang="ru-RU" dirty="0">
                <a:solidFill>
                  <a:srgbClr val="00B050"/>
                </a:solidFill>
              </a:rPr>
              <a:t>Ф03-3278/2018 по делу </a:t>
            </a:r>
            <a:r>
              <a:rPr lang="ru-RU" dirty="0" smtClean="0">
                <a:solidFill>
                  <a:srgbClr val="00B050"/>
                </a:solidFill>
              </a:rPr>
              <a:t>№ А73-21201/2017.</a:t>
            </a:r>
            <a:endParaRPr lang="ru-RU" dirty="0">
              <a:solidFill>
                <a:srgbClr val="00B05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03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Ответственность за неправомерное «укрупнение»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Федеральный закон № 135-ФЗ - необоснованное ограничение конкуренции (статья 17 Федерального закона № 135-ФЗ).</a:t>
            </a:r>
          </a:p>
          <a:p>
            <a:pPr algn="just"/>
            <a:r>
              <a:rPr lang="ru-RU" dirty="0"/>
              <a:t>Федеральный закон № </a:t>
            </a:r>
            <a:r>
              <a:rPr lang="ru-RU" dirty="0" smtClean="0"/>
              <a:t>44-ФЗ – нарушение правил описания объекта закупки </a:t>
            </a:r>
            <a:r>
              <a:rPr lang="ru-RU" dirty="0"/>
              <a:t>(статья </a:t>
            </a:r>
            <a:r>
              <a:rPr lang="ru-RU" dirty="0" smtClean="0"/>
              <a:t>33 </a:t>
            </a:r>
            <a:r>
              <a:rPr lang="ru-RU" dirty="0"/>
              <a:t>Федерального закона № </a:t>
            </a:r>
            <a:r>
              <a:rPr lang="ru-RU" dirty="0" smtClean="0"/>
              <a:t>44-ФЗ).</a:t>
            </a:r>
          </a:p>
          <a:p>
            <a:pPr marL="0" indent="0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dirty="0" smtClean="0">
                <a:solidFill>
                  <a:srgbClr val="FF0000"/>
                </a:solidFill>
              </a:rPr>
              <a:t>Часть 4.1 статьи 7.30 </a:t>
            </a:r>
            <a:r>
              <a:rPr lang="ru-RU" dirty="0">
                <a:solidFill>
                  <a:srgbClr val="FF0000"/>
                </a:solidFill>
              </a:rPr>
              <a:t>КоАП </a:t>
            </a:r>
            <a:r>
              <a:rPr lang="ru-RU" dirty="0" smtClean="0">
                <a:solidFill>
                  <a:srgbClr val="FF0000"/>
                </a:solidFill>
              </a:rPr>
              <a:t>РФ - </a:t>
            </a:r>
            <a:r>
              <a:rPr lang="ru-RU" dirty="0">
                <a:solidFill>
                  <a:srgbClr val="FF0000"/>
                </a:solidFill>
              </a:rPr>
              <a:t>наложение административного штрафа на должностных лиц в размере 1 </a:t>
            </a:r>
            <a:r>
              <a:rPr lang="ru-RU" dirty="0" smtClean="0">
                <a:solidFill>
                  <a:srgbClr val="FF0000"/>
                </a:solidFill>
              </a:rPr>
              <a:t>% НМЦК, </a:t>
            </a:r>
            <a:r>
              <a:rPr lang="ru-RU" dirty="0">
                <a:solidFill>
                  <a:srgbClr val="FF0000"/>
                </a:solidFill>
              </a:rPr>
              <a:t>но не менее </a:t>
            </a:r>
            <a:r>
              <a:rPr lang="ru-RU" dirty="0" smtClean="0">
                <a:solidFill>
                  <a:srgbClr val="FF0000"/>
                </a:solidFill>
              </a:rPr>
              <a:t>    10 тыс. руб. </a:t>
            </a:r>
            <a:r>
              <a:rPr lang="ru-RU" dirty="0">
                <a:solidFill>
                  <a:srgbClr val="FF0000"/>
                </a:solidFill>
              </a:rPr>
              <a:t>и не более </a:t>
            </a:r>
            <a:r>
              <a:rPr lang="ru-RU" dirty="0" smtClean="0">
                <a:solidFill>
                  <a:srgbClr val="FF0000"/>
                </a:solidFill>
              </a:rPr>
              <a:t>50 тыс. руб.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0880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Уголовная ответственность за злоупотребления </a:t>
            </a:r>
            <a:r>
              <a:rPr lang="ru-RU" dirty="0">
                <a:latin typeface="+mn-lt"/>
              </a:rPr>
              <a:t>в сфере закупок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Статья 200.4 Злоупотребления в сфере закупок</a:t>
            </a:r>
          </a:p>
          <a:p>
            <a:pPr marL="0" indent="0" algn="just">
              <a:buNone/>
            </a:pPr>
            <a:r>
              <a:rPr lang="ru-RU" dirty="0"/>
              <a:t>Наказываются штрафом от 200 до 1 млн. рублей либо лишением свободы до 7 лет. 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Статья 200.5 Подкуп контрактной службы</a:t>
            </a:r>
          </a:p>
          <a:p>
            <a:pPr marL="0" indent="0" algn="just">
              <a:buNone/>
            </a:pPr>
            <a:r>
              <a:rPr lang="ru-RU" dirty="0"/>
              <a:t>Незаконная передача денег, ценных бумаг, иного имущества наказывается штрафом от 300 до 2,5 млн. рублей либо лишением свободы до 8 лет.</a:t>
            </a:r>
          </a:p>
          <a:p>
            <a:pPr marL="0" indent="0" algn="just">
              <a:buNone/>
            </a:pPr>
            <a:r>
              <a:rPr lang="ru-RU" dirty="0"/>
              <a:t>Незаконное получение денег, ценных бумаг, иного имущества наказывается штрафом от 400 до 5 млн. рублей либо лишением свободы до 12 </a:t>
            </a:r>
            <a:r>
              <a:rPr lang="ru-RU" dirty="0" smtClean="0"/>
              <a:t>лет.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87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3200" dirty="0" smtClean="0"/>
          </a:p>
          <a:p>
            <a:pPr marL="0" indent="0" algn="ctr">
              <a:buNone/>
            </a:pPr>
            <a:r>
              <a:rPr lang="ru-RU" sz="8000" dirty="0" smtClean="0"/>
              <a:t>Спасибо за внимание!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1286354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«Дробление»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58686"/>
            <a:ext cx="10515600" cy="496388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Федеральный закон № 44-ФЗ и Федеральный закон № 223-ФЗ                  не содержат термина «дробление закупок».</a:t>
            </a: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 smtClean="0"/>
              <a:t>Отсутствие прямого запрета.</a:t>
            </a:r>
          </a:p>
          <a:p>
            <a:pPr marL="0" indent="0" algn="just">
              <a:buNone/>
            </a:pPr>
            <a:endParaRPr lang="ru-RU" sz="900" dirty="0" smtClean="0"/>
          </a:p>
          <a:p>
            <a:pPr marL="0" indent="0" algn="just">
              <a:buNone/>
            </a:pPr>
            <a:r>
              <a:rPr lang="ru-RU" b="1" dirty="0" smtClean="0">
                <a:solidFill>
                  <a:srgbClr val="FF0000"/>
                </a:solidFill>
              </a:rPr>
              <a:t>!НО!</a:t>
            </a:r>
          </a:p>
          <a:p>
            <a:pPr marL="0" indent="0" algn="just">
              <a:buNone/>
            </a:pPr>
            <a:r>
              <a:rPr lang="ru-RU" dirty="0" smtClean="0"/>
              <a:t>Все </a:t>
            </a:r>
            <a:r>
              <a:rPr lang="ru-RU" dirty="0"/>
              <a:t>закупки должны проводиться по принципу максимальной эффективности, экономности и </a:t>
            </a:r>
            <a:r>
              <a:rPr lang="ru-RU" dirty="0" smtClean="0"/>
              <a:t>результативности (</a:t>
            </a:r>
            <a:r>
              <a:rPr lang="ru-RU" dirty="0" err="1" smtClean="0"/>
              <a:t>ст.ст</a:t>
            </a:r>
            <a:r>
              <a:rPr lang="ru-RU" dirty="0" smtClean="0"/>
              <a:t>. 6, 12 Федерального закона № 44-ФЗ, ст. 3 Федерального закона № 223-ФЗ, ст. 34 БК РФ)</a:t>
            </a:r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 smtClean="0"/>
              <a:t>Искусственное (преднамеренное) дробление </a:t>
            </a:r>
            <a:r>
              <a:rPr lang="ru-RU" b="1" dirty="0"/>
              <a:t>закупки </a:t>
            </a:r>
            <a:r>
              <a:rPr lang="ru-RU" b="1" dirty="0" smtClean="0"/>
              <a:t>- </a:t>
            </a:r>
            <a:r>
              <a:rPr lang="ru-RU" b="1" dirty="0"/>
              <a:t>умышленное разбиение стоимости одного крупного заказа на </a:t>
            </a:r>
            <a:r>
              <a:rPr lang="ru-RU" b="1" dirty="0" smtClean="0"/>
              <a:t>несколько.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2351315" y="2272620"/>
            <a:ext cx="325624" cy="511629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73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Цели «дробления» закупок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- ускорение поставки товаров, выполнения работ </a:t>
            </a:r>
            <a:r>
              <a:rPr lang="ru-RU" dirty="0"/>
              <a:t>или </a:t>
            </a:r>
            <a:r>
              <a:rPr lang="ru-RU" dirty="0" smtClean="0"/>
              <a:t>оказания услуг;</a:t>
            </a:r>
          </a:p>
          <a:p>
            <a:pPr marL="0" indent="0" algn="just">
              <a:buNone/>
            </a:pPr>
            <a:r>
              <a:rPr lang="ru-RU" dirty="0" smtClean="0"/>
              <a:t>- упрощение процедуры </a:t>
            </a:r>
            <a:r>
              <a:rPr lang="ru-RU" dirty="0"/>
              <a:t>проведения </a:t>
            </a:r>
            <a:r>
              <a:rPr lang="ru-RU" dirty="0" smtClean="0"/>
              <a:t>закупки;</a:t>
            </a:r>
          </a:p>
          <a:p>
            <a:pPr marL="0" indent="0" algn="just">
              <a:buNone/>
            </a:pPr>
            <a:r>
              <a:rPr lang="ru-RU" dirty="0" smtClean="0"/>
              <a:t>- получение личной выгоды.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620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Позиция регулятора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942113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Минэкономразвития России (бывший регулятор):</a:t>
            </a:r>
          </a:p>
          <a:p>
            <a:pPr marL="0" indent="0" algn="just">
              <a:buNone/>
            </a:pPr>
            <a:r>
              <a:rPr lang="ru-RU" dirty="0" smtClean="0"/>
              <a:t>Сначала:</a:t>
            </a:r>
          </a:p>
          <a:p>
            <a:pPr marL="0" indent="0" algn="just">
              <a:buNone/>
            </a:pPr>
            <a:r>
              <a:rPr lang="ru-RU" dirty="0" smtClean="0"/>
              <a:t>Заказчик </a:t>
            </a:r>
            <a:r>
              <a:rPr lang="ru-RU" dirty="0"/>
              <a:t>вправе осуществить закупки у единственного поставщика (подрядчика, исполнителя) согласно пункту 4 части 1 статьи 93 </a:t>
            </a:r>
            <a:r>
              <a:rPr lang="ru-RU" dirty="0" smtClean="0"/>
              <a:t>                         Закона </a:t>
            </a:r>
            <a:r>
              <a:rPr lang="ru-RU" dirty="0"/>
              <a:t>№ </a:t>
            </a:r>
            <a:r>
              <a:rPr lang="ru-RU" dirty="0" smtClean="0"/>
              <a:t>44-ФЗ. </a:t>
            </a:r>
            <a:r>
              <a:rPr lang="ru-RU" b="1" dirty="0"/>
              <a:t>Ограничений по количеству таких контрактов, а также по одноименности закупаемых товаров, работ, услуг нормы Закона № 44-ФЗ не </a:t>
            </a:r>
            <a:r>
              <a:rPr lang="ru-RU" b="1" dirty="0" smtClean="0"/>
              <a:t>содержат </a:t>
            </a:r>
            <a:r>
              <a:rPr lang="ru-RU" dirty="0">
                <a:solidFill>
                  <a:srgbClr val="00B050"/>
                </a:solidFill>
              </a:rPr>
              <a:t>(</a:t>
            </a:r>
            <a:r>
              <a:rPr lang="ru-RU" dirty="0" smtClean="0">
                <a:solidFill>
                  <a:srgbClr val="00B050"/>
                </a:solidFill>
              </a:rPr>
              <a:t>Письма </a:t>
            </a:r>
            <a:r>
              <a:rPr lang="ru-RU" dirty="0">
                <a:solidFill>
                  <a:srgbClr val="00B050"/>
                </a:solidFill>
              </a:rPr>
              <a:t>от </a:t>
            </a:r>
            <a:r>
              <a:rPr lang="ru-RU" dirty="0" smtClean="0">
                <a:solidFill>
                  <a:srgbClr val="00B050"/>
                </a:solidFill>
              </a:rPr>
              <a:t>24.02.2014 г. </a:t>
            </a:r>
            <a:r>
              <a:rPr lang="ru-RU" dirty="0">
                <a:solidFill>
                  <a:srgbClr val="00B050"/>
                </a:solidFill>
              </a:rPr>
              <a:t>№ </a:t>
            </a:r>
            <a:r>
              <a:rPr lang="ru-RU" dirty="0" smtClean="0">
                <a:solidFill>
                  <a:srgbClr val="00B050"/>
                </a:solidFill>
              </a:rPr>
              <a:t>Д28и-18, </a:t>
            </a:r>
            <a:r>
              <a:rPr lang="ru-RU" dirty="0">
                <a:solidFill>
                  <a:srgbClr val="00B050"/>
                </a:solidFill>
              </a:rPr>
              <a:t>от </a:t>
            </a:r>
            <a:r>
              <a:rPr lang="ru-RU" dirty="0" smtClean="0">
                <a:solidFill>
                  <a:srgbClr val="00B050"/>
                </a:solidFill>
              </a:rPr>
              <a:t>16.12.2014 г. </a:t>
            </a:r>
            <a:r>
              <a:rPr lang="ru-RU" dirty="0">
                <a:solidFill>
                  <a:srgbClr val="00B050"/>
                </a:solidFill>
              </a:rPr>
              <a:t>№ Д28и-2725, </a:t>
            </a:r>
            <a:r>
              <a:rPr lang="ru-RU" dirty="0" smtClean="0">
                <a:solidFill>
                  <a:srgbClr val="00B050"/>
                </a:solidFill>
              </a:rPr>
              <a:t>  от 20.10.2015 г. </a:t>
            </a:r>
            <a:r>
              <a:rPr lang="ru-RU" dirty="0">
                <a:solidFill>
                  <a:srgbClr val="00B050"/>
                </a:solidFill>
              </a:rPr>
              <a:t>№ </a:t>
            </a:r>
            <a:r>
              <a:rPr lang="ru-RU" dirty="0" smtClean="0">
                <a:solidFill>
                  <a:srgbClr val="00B050"/>
                </a:solidFill>
              </a:rPr>
              <a:t>Д28и-3179)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ru-RU" dirty="0" smtClean="0"/>
              <a:t>Позже:</a:t>
            </a:r>
          </a:p>
          <a:p>
            <a:pPr marL="0" indent="0" algn="just">
              <a:buNone/>
            </a:pPr>
            <a:r>
              <a:rPr lang="ru-RU" b="1" dirty="0" smtClean="0"/>
              <a:t>Осуществление </a:t>
            </a:r>
            <a:r>
              <a:rPr lang="ru-RU" b="1" dirty="0"/>
              <a:t>закупки у единственного поставщика (подрядчика, исполнителя) на основании статьи 93 Закона № 44-ФЗ носит исключительный характер. Данная норма применяется в случаях отсутствия конкурентного рынка, невозможности либо нецелесообразности применения конкурентных способов определения поставщика (подрядчика, исполнителя) для удовлетворения нужд </a:t>
            </a:r>
            <a:r>
              <a:rPr lang="ru-RU" b="1" dirty="0" smtClean="0"/>
              <a:t>заказчика </a:t>
            </a:r>
            <a:r>
              <a:rPr lang="ru-RU" dirty="0">
                <a:solidFill>
                  <a:srgbClr val="00B050"/>
                </a:solidFill>
              </a:rPr>
              <a:t>(Письмо от </a:t>
            </a:r>
            <a:r>
              <a:rPr lang="ru-RU" dirty="0" smtClean="0">
                <a:solidFill>
                  <a:srgbClr val="00B050"/>
                </a:solidFill>
              </a:rPr>
              <a:t>29.03.2017 г.   № </a:t>
            </a:r>
            <a:r>
              <a:rPr lang="ru-RU" dirty="0">
                <a:solidFill>
                  <a:srgbClr val="00B050"/>
                </a:solidFill>
              </a:rPr>
              <a:t>Д28и-1353)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99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Позиция регулятора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02229"/>
            <a:ext cx="10515600" cy="499654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Минфин России:</a:t>
            </a:r>
          </a:p>
          <a:p>
            <a:pPr marL="0" indent="0" algn="just">
              <a:buNone/>
            </a:pPr>
            <a:endParaRPr lang="ru-RU" sz="1100" dirty="0" smtClean="0"/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Сначала: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b="1" dirty="0" smtClean="0"/>
              <a:t>Осуществление </a:t>
            </a:r>
            <a:r>
              <a:rPr lang="ru-RU" b="1" dirty="0"/>
              <a:t>закупок у единственного поставщика (подрядчика, исполнителя) является исключительным случаем осуществления закупок. Указанный способ должен применяться в тех случаях, когда невозможно применять иные способы осуществления закупок товаров (работ, услуг</a:t>
            </a:r>
            <a:r>
              <a:rPr lang="ru-RU" b="1" dirty="0" smtClean="0"/>
              <a:t>). </a:t>
            </a:r>
            <a:r>
              <a:rPr lang="ru-RU" dirty="0">
                <a:solidFill>
                  <a:srgbClr val="00B050"/>
                </a:solidFill>
              </a:rPr>
              <a:t>(Письмо Минфина России от 24.01.2014 </a:t>
            </a:r>
            <a:r>
              <a:rPr lang="ru-RU" dirty="0" smtClean="0">
                <a:solidFill>
                  <a:srgbClr val="00B050"/>
                </a:solidFill>
              </a:rPr>
              <a:t>г.              № </a:t>
            </a:r>
            <a:r>
              <a:rPr lang="ru-RU" dirty="0">
                <a:solidFill>
                  <a:srgbClr val="00B050"/>
                </a:solidFill>
              </a:rPr>
              <a:t>02-02-08/2657)</a:t>
            </a:r>
            <a:r>
              <a:rPr lang="ru-RU" b="1" dirty="0" smtClean="0">
                <a:solidFill>
                  <a:srgbClr val="00B050"/>
                </a:solidFill>
              </a:rPr>
              <a:t>.</a:t>
            </a:r>
            <a:endParaRPr lang="ru-RU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ru-RU" dirty="0" smtClean="0"/>
              <a:t>Позже: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/>
              <a:t>Подпункт 4 пункта 1 статьи 93 Закона </a:t>
            </a:r>
            <a:r>
              <a:rPr lang="ru-RU" dirty="0"/>
              <a:t>о контрактной системе применяется </a:t>
            </a:r>
            <a:r>
              <a:rPr lang="ru-RU" b="1" dirty="0"/>
              <a:t>с учетом </a:t>
            </a:r>
            <a:r>
              <a:rPr lang="ru-RU" dirty="0"/>
              <a:t>установленных в нем требований, а также </a:t>
            </a:r>
            <a:r>
              <a:rPr lang="ru-RU" b="1" dirty="0" smtClean="0"/>
              <a:t>требований части 2 статьи 8 и части 5 статьи 24 </a:t>
            </a:r>
            <a:r>
              <a:rPr lang="ru-RU" dirty="0"/>
              <a:t>Закона о контрактной системе. </a:t>
            </a:r>
            <a:r>
              <a:rPr lang="ru-RU" b="1" dirty="0"/>
              <a:t>Вместе с тем ограничения по количеству договоров с одним поставщиком (подрядчиком, исполнителем) </a:t>
            </a:r>
            <a:r>
              <a:rPr lang="ru-RU" b="1" dirty="0" smtClean="0"/>
              <a:t>положениями   подпункта 4 пункта 1 статьи 93 Закона </a:t>
            </a:r>
            <a:r>
              <a:rPr lang="ru-RU" b="1" dirty="0"/>
              <a:t>о контрактной системе не </a:t>
            </a:r>
            <a:r>
              <a:rPr lang="ru-RU" b="1" dirty="0" smtClean="0"/>
              <a:t>установлены.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dirty="0" smtClean="0">
                <a:solidFill>
                  <a:srgbClr val="00B050"/>
                </a:solidFill>
              </a:rPr>
              <a:t>(Письмо Минфина России от 24.07.2017 г. № 24-05-09/47113).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19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Позиция ФАС России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b="1" dirty="0"/>
              <a:t>Закон о контрактной системе не содержит иных ограничений на осуществление закупок у единственного поставщика (подрядчика, исполнителя) на основании пункта 4 части 1 статьи 93 Закона о контрактной системе, в том числе на приобретение одноименных товаров, работ, услуг, </a:t>
            </a:r>
            <a:r>
              <a:rPr lang="ru-RU" dirty="0"/>
              <a:t>которые были ранее установлены Федеральным законом от 21.07.2005 </a:t>
            </a:r>
            <a:r>
              <a:rPr lang="ru-RU" dirty="0" smtClean="0"/>
              <a:t>№ </a:t>
            </a:r>
            <a:r>
              <a:rPr lang="ru-RU" dirty="0"/>
              <a:t>94-ФЗ </a:t>
            </a:r>
            <a:r>
              <a:rPr lang="ru-RU" dirty="0" smtClean="0"/>
              <a:t>          «</a:t>
            </a:r>
            <a:r>
              <a:rPr lang="ru-RU" dirty="0"/>
              <a:t>О размещении заказов на поставки товаров, выполнение работ, оказание услуг для государственных и муниципальных нужд», утратившим силу в соответствии со статьей 113 Закона о контрактной системе с 01.01.2014 г</a:t>
            </a:r>
            <a:r>
              <a:rPr lang="ru-RU" dirty="0" smtClean="0"/>
              <a:t>. </a:t>
            </a:r>
            <a:r>
              <a:rPr lang="ru-RU" dirty="0" smtClean="0">
                <a:solidFill>
                  <a:srgbClr val="00B050"/>
                </a:solidFill>
              </a:rPr>
              <a:t>(Письма </a:t>
            </a:r>
            <a:r>
              <a:rPr lang="ru-RU" dirty="0">
                <a:solidFill>
                  <a:srgbClr val="00B050"/>
                </a:solidFill>
              </a:rPr>
              <a:t>от </a:t>
            </a:r>
            <a:r>
              <a:rPr lang="ru-RU" dirty="0" smtClean="0">
                <a:solidFill>
                  <a:srgbClr val="00B050"/>
                </a:solidFill>
              </a:rPr>
              <a:t>25.04.2017 г.            № РП/27902/17, от 14.11.2019 г. № ИА/100041/19).</a:t>
            </a:r>
            <a:endParaRPr lang="ru-RU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537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Практика ФАС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49828"/>
            <a:ext cx="10515600" cy="5290457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Пример 1.</a:t>
            </a:r>
          </a:p>
          <a:p>
            <a:pPr marL="0" indent="0" algn="just">
              <a:buNone/>
            </a:pPr>
            <a:r>
              <a:rPr lang="ru-RU" dirty="0" smtClean="0"/>
              <a:t>Закупка </a:t>
            </a:r>
            <a:r>
              <a:rPr lang="ru-RU" dirty="0"/>
              <a:t>на выполнение работ по проектированию объекта «24 квартирный жилой дом в г. Кызыле</a:t>
            </a:r>
            <a:r>
              <a:rPr lang="ru-RU" dirty="0" smtClean="0"/>
              <a:t>».</a:t>
            </a:r>
          </a:p>
          <a:p>
            <a:pPr marL="0" indent="0" algn="just">
              <a:buNone/>
            </a:pPr>
            <a:r>
              <a:rPr lang="ru-RU" dirty="0" smtClean="0"/>
              <a:t>Заключено </a:t>
            </a:r>
            <a:r>
              <a:rPr lang="ru-RU" dirty="0"/>
              <a:t>9 контрактов на сумму до 100 тыс. руб. каждый (общая сумма </a:t>
            </a:r>
            <a:r>
              <a:rPr lang="ru-RU" dirty="0" smtClean="0"/>
              <a:t> -   865 </a:t>
            </a:r>
            <a:r>
              <a:rPr lang="ru-RU" dirty="0"/>
              <a:t>тыс. руб</a:t>
            </a:r>
            <a:r>
              <a:rPr lang="ru-RU" dirty="0" smtClean="0"/>
              <a:t>.).</a:t>
            </a:r>
          </a:p>
          <a:p>
            <a:pPr marL="0" indent="0" algn="just">
              <a:buNone/>
            </a:pPr>
            <a:r>
              <a:rPr lang="ru-RU" dirty="0"/>
              <a:t>По указанным </a:t>
            </a:r>
            <a:r>
              <a:rPr lang="ru-RU" dirty="0" smtClean="0"/>
              <a:t>договорам </a:t>
            </a:r>
            <a:r>
              <a:rPr lang="ru-RU" b="1" dirty="0">
                <a:solidFill>
                  <a:srgbClr val="FF0000"/>
                </a:solidFill>
              </a:rPr>
              <a:t>сторонами являются одни и те же лица, предмет договоров</a:t>
            </a:r>
            <a:r>
              <a:rPr lang="ru-RU" dirty="0"/>
              <a:t>, методики и подходы являются </a:t>
            </a:r>
            <a:r>
              <a:rPr lang="ru-RU" b="1" dirty="0">
                <a:solidFill>
                  <a:srgbClr val="FF0000"/>
                </a:solidFill>
              </a:rPr>
              <a:t>идентичными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b="1" dirty="0">
                <a:solidFill>
                  <a:srgbClr val="FF0000"/>
                </a:solidFill>
              </a:rPr>
              <a:t>результат один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/>
              <a:t>– проектно-сметная документация по объекту «24 квартирный жилой дом </a:t>
            </a:r>
            <a:r>
              <a:rPr lang="ru-RU" dirty="0" smtClean="0"/>
              <a:t>           в </a:t>
            </a:r>
            <a:r>
              <a:rPr lang="ru-RU" dirty="0"/>
              <a:t>г. Кызыле».</a:t>
            </a:r>
          </a:p>
          <a:p>
            <a:pPr marL="0" indent="0" algn="just">
              <a:buNone/>
            </a:pPr>
            <a:r>
              <a:rPr lang="ru-RU" dirty="0" smtClean="0"/>
              <a:t>Фактически </a:t>
            </a:r>
            <a:r>
              <a:rPr lang="ru-RU" dirty="0"/>
              <a:t>данные </a:t>
            </a:r>
            <a:r>
              <a:rPr lang="ru-RU" dirty="0" smtClean="0"/>
              <a:t>договоры </a:t>
            </a:r>
            <a:r>
              <a:rPr lang="ru-RU" dirty="0"/>
              <a:t>образуют единую сделку, искусственно раздробленную и оформленную самостоятельными договорами для формального соблюдения указанного выше ограничения, предусмотренного специальными нормами Закона о контрактной системе, с целью уйти от соблюдения конкурентных процедур, предусмотренных Законом о контрактной системе.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</a:rPr>
              <a:t>(Постановление по делу об административном правонарушении </a:t>
            </a:r>
            <a:r>
              <a:rPr lang="ru-RU" dirty="0" smtClean="0">
                <a:solidFill>
                  <a:srgbClr val="00B050"/>
                </a:solidFill>
              </a:rPr>
              <a:t>                    </a:t>
            </a:r>
            <a:r>
              <a:rPr lang="ru-RU" dirty="0" err="1" smtClean="0">
                <a:solidFill>
                  <a:srgbClr val="00B050"/>
                </a:solidFill>
              </a:rPr>
              <a:t>Тывинское</a:t>
            </a:r>
            <a:r>
              <a:rPr lang="ru-RU" dirty="0" smtClean="0">
                <a:solidFill>
                  <a:srgbClr val="00B050"/>
                </a:solidFill>
              </a:rPr>
              <a:t> УФАС России № </a:t>
            </a:r>
            <a:r>
              <a:rPr lang="ru-RU" dirty="0">
                <a:solidFill>
                  <a:srgbClr val="00B050"/>
                </a:solidFill>
              </a:rPr>
              <a:t>А02-7.29/19 от 27.03.2019 г</a:t>
            </a:r>
            <a:r>
              <a:rPr lang="ru-RU" dirty="0" smtClean="0">
                <a:solidFill>
                  <a:srgbClr val="00B050"/>
                </a:solidFill>
              </a:rPr>
              <a:t>.)</a:t>
            </a:r>
            <a:endParaRPr lang="ru-RU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039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+mn-lt"/>
              </a:rPr>
              <a:t>Практика ФАС</a:t>
            </a:r>
            <a:endParaRPr lang="ru-RU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36914"/>
            <a:ext cx="10515600" cy="4740049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dirty="0" smtClean="0"/>
              <a:t>Пример 2.</a:t>
            </a:r>
          </a:p>
          <a:p>
            <a:pPr marL="0" indent="0" algn="just">
              <a:buNone/>
            </a:pPr>
            <a:r>
              <a:rPr lang="ru-RU" dirty="0"/>
              <a:t>Заказчик в период с 23.07.2018 г. по 06.11.2018 г. с одним и тем же подрядчиком заключил 15 муниципальных контрактов на выполнение работ по капитальному ремонту цоколя и фундамента многоквартирного жилого дома на общую сумму 1 234 285 рублей.</a:t>
            </a:r>
          </a:p>
          <a:p>
            <a:pPr marL="0" indent="0" algn="just">
              <a:buNone/>
            </a:pPr>
            <a:r>
              <a:rPr lang="ru-RU" dirty="0"/>
              <a:t>Все </a:t>
            </a:r>
            <a:r>
              <a:rPr lang="ru-RU" b="1" dirty="0">
                <a:solidFill>
                  <a:srgbClr val="FF0000"/>
                </a:solidFill>
              </a:rPr>
              <a:t>работы</a:t>
            </a:r>
            <a:r>
              <a:rPr lang="ru-RU" dirty="0"/>
              <a:t> по вышеуказанным 15 муниципальным контрактам </a:t>
            </a:r>
            <a:r>
              <a:rPr lang="ru-RU" b="1" dirty="0">
                <a:solidFill>
                  <a:srgbClr val="FF0000"/>
                </a:solidFill>
              </a:rPr>
              <a:t>технически и (или) функционально дополняют друг друга, направлены на достижение единой хозяйственной цели, заключены в пределах непродолжительного периода времени.</a:t>
            </a:r>
            <a:r>
              <a:rPr lang="ru-RU" dirty="0"/>
              <a:t> </a:t>
            </a:r>
            <a:r>
              <a:rPr lang="ru-RU" b="1" dirty="0">
                <a:solidFill>
                  <a:srgbClr val="FF0000"/>
                </a:solidFill>
              </a:rPr>
              <a:t>Заказчиком и подрядчиком </a:t>
            </a:r>
            <a:r>
              <a:rPr lang="ru-RU" dirty="0"/>
              <a:t>по ним </a:t>
            </a:r>
            <a:r>
              <a:rPr lang="ru-RU" b="1" dirty="0">
                <a:solidFill>
                  <a:srgbClr val="FF0000"/>
                </a:solidFill>
              </a:rPr>
              <a:t>являются одни и те же лица</a:t>
            </a:r>
            <a:r>
              <a:rPr lang="ru-RU" dirty="0"/>
              <a:t>, имеющие единый интерес, в связи с чем, фактически, образуют единую сделку, искусственно раздробленную и оформленную 15 самостоятельными договорами.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00B050"/>
                </a:solidFill>
              </a:rPr>
              <a:t>(Постановление о назначении административного наказания Новгородское УФАС России № 17-гз/19 от 21.02.2019 г.)</a:t>
            </a:r>
            <a:endParaRPr lang="ru-RU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501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2132</TotalTime>
  <Words>2510</Words>
  <Application>Microsoft Office PowerPoint</Application>
  <PresentationFormat>Произвольный</PresentationFormat>
  <Paragraphs>171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Проблемы «дробления»  и «укрупнения» закупок</vt:lpstr>
      <vt:lpstr>Поправки в Федеральный закон № 44-ФЗ в 2019 - 2020 годах</vt:lpstr>
      <vt:lpstr>«Дробление» закупок</vt:lpstr>
      <vt:lpstr>Цели «дробления» закупок</vt:lpstr>
      <vt:lpstr>Позиция регулятора</vt:lpstr>
      <vt:lpstr>Позиция регулятора</vt:lpstr>
      <vt:lpstr>Позиция ФАС России</vt:lpstr>
      <vt:lpstr>Практика ФАС</vt:lpstr>
      <vt:lpstr>Практика ФАС</vt:lpstr>
      <vt:lpstr>Позиция судов</vt:lpstr>
      <vt:lpstr>Позиция судов</vt:lpstr>
      <vt:lpstr>Позиция судов</vt:lpstr>
      <vt:lpstr>Позиция судов</vt:lpstr>
      <vt:lpstr>«Дробление» закупок по Федеральному закону № 223-ФЗ</vt:lpstr>
      <vt:lpstr>Признаки «дробления» закупок</vt:lpstr>
      <vt:lpstr>Ответственность за «дробление» закупок</vt:lpstr>
      <vt:lpstr>Как снизить размер штрафа?</vt:lpstr>
      <vt:lpstr>«Укрупнение» закупок</vt:lpstr>
      <vt:lpstr>Цели «укрупнения» закупок</vt:lpstr>
      <vt:lpstr>Практика «укрупнения» закупок</vt:lpstr>
      <vt:lpstr>Практика «укрупнения» закупок</vt:lpstr>
      <vt:lpstr>Практика «укрупнения» закупок</vt:lpstr>
      <vt:lpstr>«Укрупнение» закупок</vt:lpstr>
      <vt:lpstr>Ответственность за неправомерное «укрупнение» закупок</vt:lpstr>
      <vt:lpstr>Уголовная ответственность за злоупотребления в сфере закупок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«Дробление» закупок</dc:title>
  <dc:creator>Антон Александрович Руднев</dc:creator>
  <cp:lastModifiedBy>balkoab</cp:lastModifiedBy>
  <cp:revision>101</cp:revision>
  <cp:lastPrinted>2021-03-03T03:56:49Z</cp:lastPrinted>
  <dcterms:created xsi:type="dcterms:W3CDTF">2019-11-06T10:03:17Z</dcterms:created>
  <dcterms:modified xsi:type="dcterms:W3CDTF">2021-03-04T06:42:03Z</dcterms:modified>
</cp:coreProperties>
</file>