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25" r:id="rId2"/>
    <p:sldId id="426" r:id="rId3"/>
    <p:sldId id="427" r:id="rId4"/>
    <p:sldId id="419" r:id="rId5"/>
    <p:sldId id="420" r:id="rId6"/>
    <p:sldId id="421" r:id="rId7"/>
    <p:sldId id="422" r:id="rId8"/>
    <p:sldId id="423" r:id="rId9"/>
    <p:sldId id="424" r:id="rId1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5B5B"/>
    <a:srgbClr val="B90725"/>
    <a:srgbClr val="A50021"/>
    <a:srgbClr val="3F1E03"/>
    <a:srgbClr val="F79121"/>
    <a:srgbClr val="626262"/>
    <a:srgbClr val="FFDD71"/>
    <a:srgbClr val="51515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42" autoAdjust="0"/>
    <p:restoredTop sz="99267" autoAdjust="0"/>
  </p:normalViewPr>
  <p:slideViewPr>
    <p:cSldViewPr>
      <p:cViewPr>
        <p:scale>
          <a:sx n="70" d="100"/>
          <a:sy n="70" d="100"/>
        </p:scale>
        <p:origin x="-2826" y="-10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pPr>
              <a:defRPr/>
            </a:pPr>
            <a:fld id="{9D9F73F9-26F9-4D6A-8C20-9D447918CB20}" type="datetimeFigureOut">
              <a:rPr lang="ru-RU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10F25E24-E2E5-4312-A689-EF8315633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0694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pPr>
              <a:defRPr/>
            </a:pPr>
            <a:fld id="{82DD33C9-AB93-4B8A-BCA2-2F2C720414F7}" type="datetimeFigureOut">
              <a:rPr lang="ru-RU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81"/>
            <a:ext cx="5438775" cy="4467225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F1ED7AFC-0199-4D18-8588-C08CDAA23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8156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06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806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068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EDD6461-B4F1-45EB-A972-86D01D1129C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068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06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C619B-E316-4228-8258-EF3CDDE70E68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E1030-4103-4635-9163-C645B35E9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82E61-D808-4527-85C1-6322BAF831B4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87F0D-6DA3-48B6-9900-82B6FD626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12DDA-548D-4DD5-9248-CF48BC9DEF13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5C51C-03D4-4313-A5B2-4A91A6A17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писание бизнес-процесс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ga-u.ru/sites/default/files/styles/large/public/sov_dir_0.jpg?itok=rl2_9qcH"/>
          <p:cNvPicPr>
            <a:picLocks noChangeAspect="1" noChangeArrowheads="1"/>
          </p:cNvPicPr>
          <p:nvPr userDrawn="1"/>
        </p:nvPicPr>
        <p:blipFill>
          <a:blip r:embed="rId2"/>
          <a:srcRect t="79594" b="6009"/>
          <a:stretch>
            <a:fillRect/>
          </a:stretch>
        </p:blipFill>
        <p:spPr bwMode="auto">
          <a:xfrm>
            <a:off x="-3175" y="-26988"/>
            <a:ext cx="9144000" cy="71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 userDrawn="1"/>
        </p:nvSpPr>
        <p:spPr>
          <a:xfrm>
            <a:off x="-7938" y="730250"/>
            <a:ext cx="9151938" cy="46039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239000" cy="533400"/>
          </a:xfrm>
          <a:prstGeom prst="rect">
            <a:avLst/>
          </a:prstGeom>
          <a:noFill/>
        </p:spPr>
        <p:txBody>
          <a:bodyPr/>
          <a:lstStyle>
            <a:lvl1pPr algn="l" eaLnBrk="1" latinLnBrk="0" hangingPunct="1">
              <a:defRPr kumimoji="0" lang="ru-RU" sz="2000" b="1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/>
          <a:lstStyle>
            <a:lvl1pPr algn="l" eaLnBrk="1" latinLnBrk="0" hangingPunct="1">
              <a:defRPr kumimoji="0" lang="ru-RU"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C289E68A-7191-4723-951F-5B0A74BE2E55}" type="datetime1">
              <a:rPr lang="ru-RU" smtClean="0"/>
              <a:pPr>
                <a:defRPr/>
              </a:pPr>
              <a:t>16.10.2023</a:t>
            </a:fld>
            <a:endParaRPr dirty="0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2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1EAF0E-1C8E-48D2-92ED-C1FD2F5740B6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9DE0A-49A8-406A-9050-209B6A4C639C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C4EE5-164F-43E6-8D71-F6E1418B5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5F61F-BF8F-4221-B6B5-4B672E13948A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1649B-8C53-45EF-9D34-92B495D3D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C7B4-C409-4188-8B03-ABF788019718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70312-5321-4521-A780-3D4EE6070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D87A-B21A-415F-9A9B-66B59409936A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1F33-B7EB-471A-94EA-D99D6BCAE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FA4EF-48B4-4689-9680-E71720F57396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90C42-9C74-47A6-9A30-15F4E2862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71AED-3F87-4056-B3D8-52AF61E21879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8B269-E2D3-4F0E-BA44-7D64B998C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40A8C-FBE1-4451-B832-849A9F4BDDC9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E556-C760-4DC5-A2C0-1F85D19E9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E1613-EE29-43A4-8DEB-4A1B3695C9B9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26E8-C29D-4D04-8BCC-038F0D2EB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C13AA5-62B2-4D40-8F83-EC08B3226DB3}" type="datetime1">
              <a:rPr lang="ru-RU" smtClean="0"/>
              <a:pPr>
                <a:defRPr/>
              </a:pPr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B1426E-A9C2-4D1D-8CA2-9D4DD6945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378621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Национальные проекты Златоустовского городского округа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ИСПОЛНЕНИЕ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3 квартал 2023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-32" y="-24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ц_проекты_лого_крас.jpg"/>
          <p:cNvPicPr>
            <a:picLocks noChangeAspect="1"/>
          </p:cNvPicPr>
          <p:nvPr/>
        </p:nvPicPr>
        <p:blipFill>
          <a:blip r:embed="rId3" cstate="print"/>
          <a:srcRect l="14286" t="17857" r="10713" b="21427"/>
          <a:stretch>
            <a:fillRect/>
          </a:stretch>
        </p:blipFill>
        <p:spPr>
          <a:xfrm>
            <a:off x="7643834" y="-24"/>
            <a:ext cx="1500198" cy="12144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C4EE5-164F-43E6-8D71-F6E1418B55C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6016" t="17361" r="41208" b="13194"/>
          <a:stretch>
            <a:fillRect/>
          </a:stretch>
        </p:blipFill>
        <p:spPr bwMode="auto">
          <a:xfrm>
            <a:off x="0" y="512444"/>
            <a:ext cx="6357950" cy="580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82788" t="17361" r="1562" b="13194"/>
          <a:stretch>
            <a:fillRect/>
          </a:stretch>
        </p:blipFill>
        <p:spPr bwMode="auto">
          <a:xfrm>
            <a:off x="6572264" y="500042"/>
            <a:ext cx="2318253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C4EE5-164F-43E6-8D71-F6E1418B55C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6016" t="17361" r="41796" b="40972"/>
          <a:stretch>
            <a:fillRect/>
          </a:stretch>
        </p:blipFill>
        <p:spPr bwMode="auto">
          <a:xfrm>
            <a:off x="0" y="642918"/>
            <a:ext cx="6572264" cy="365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81251" t="20833" r="3905" b="45833"/>
          <a:stretch>
            <a:fillRect/>
          </a:stretch>
        </p:blipFill>
        <p:spPr bwMode="auto">
          <a:xfrm>
            <a:off x="6572264" y="928670"/>
            <a:ext cx="260156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142976" y="1347414"/>
            <a:ext cx="4143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«Культура»      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214282" y="3503826"/>
            <a:ext cx="4500594" cy="1711123"/>
          </a:xfrm>
        </p:spPr>
        <p:txBody>
          <a:bodyPr>
            <a:noAutofit/>
          </a:bodyPr>
          <a:lstStyle/>
          <a:p>
            <a:pPr lvl="0" eaLnBrk="1" hangingPunct="1"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Arial" charset="0"/>
              </a:rPr>
              <a:t>Создан виртуальный концертный зал (ДШИ № 3)</a:t>
            </a:r>
          </a:p>
          <a:p>
            <a:pPr lvl="0" eaLnBrk="1" hangingPunct="1"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Arial" charset="0"/>
              </a:rPr>
              <a:t>Приобретена книжная и игровая продукция                                                для пополнения библиотечного фонда сельской библиотеки</a:t>
            </a:r>
          </a:p>
        </p:txBody>
      </p:sp>
      <p:pic>
        <p:nvPicPr>
          <p:cNvPr id="18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6047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2050" name="Picture 2" descr="http://mincult-kuzbass.ru/upload/medialibrary/79f/79fcc8d896d35f437f8cd4582c8507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9477"/>
            <a:ext cx="1380517" cy="1193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14282" y="2714620"/>
            <a:ext cx="485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РП </a:t>
            </a:r>
            <a:r>
              <a:rPr lang="ru-RU" dirty="0" smtClean="0"/>
              <a:t>«Творческие люди» - 133,7 тыс. руб.</a:t>
            </a:r>
          </a:p>
          <a:p>
            <a:r>
              <a:rPr lang="ru-RU" dirty="0" smtClean="0"/>
              <a:t>РП «Цифровая культура» - 1 000  тыс. руб.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207167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1,13 </a:t>
            </a:r>
            <a:r>
              <a:rPr lang="ru-RU" altLang="ru-RU" sz="1600" b="1" dirty="0">
                <a:solidFill>
                  <a:srgbClr val="C00000"/>
                </a:solidFill>
              </a:rPr>
              <a:t>млн. рублей</a:t>
            </a:r>
          </a:p>
        </p:txBody>
      </p:sp>
      <p:pic>
        <p:nvPicPr>
          <p:cNvPr id="20" name="Рисунок 19" descr="Культур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214422"/>
            <a:ext cx="806400" cy="776534"/>
          </a:xfrm>
          <a:prstGeom prst="rect">
            <a:avLst/>
          </a:prstGeom>
        </p:spPr>
      </p:pic>
      <p:pic>
        <p:nvPicPr>
          <p:cNvPr id="14" name="Рисунок 13" descr="вирт конц зал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3542" y="4357695"/>
            <a:ext cx="3750458" cy="250030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t="21117"/>
          <a:stretch>
            <a:fillRect/>
          </a:stretch>
        </p:blipFill>
        <p:spPr bwMode="auto">
          <a:xfrm>
            <a:off x="5357818" y="1357298"/>
            <a:ext cx="3714744" cy="274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6409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214414" y="1252823"/>
            <a:ext cx="43577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85725" algn="l"/>
              </a:tabLst>
            </a:pPr>
            <a:r>
              <a:rPr lang="ru-RU" altLang="ru-RU" sz="2400" b="1" kern="0" dirty="0" smtClean="0">
                <a:solidFill>
                  <a:srgbClr val="C00000"/>
                </a:solidFill>
              </a:rPr>
              <a:t>НП «Образование»       </a:t>
            </a:r>
            <a:endParaRPr lang="ru-RU" altLang="ru-RU" sz="2400" b="1" dirty="0" smtClean="0">
              <a:solidFill>
                <a:srgbClr val="C00000"/>
              </a:solidFill>
            </a:endParaRPr>
          </a:p>
        </p:txBody>
      </p:sp>
      <p:pic>
        <p:nvPicPr>
          <p:cNvPr id="33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Прямоугольник 33"/>
          <p:cNvSpPr/>
          <p:nvPr/>
        </p:nvSpPr>
        <p:spPr>
          <a:xfrm>
            <a:off x="1115616" y="142852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19" t="41451" r="85907" b="37526"/>
          <a:stretch/>
        </p:blipFill>
        <p:spPr bwMode="auto">
          <a:xfrm>
            <a:off x="7715272" y="65531"/>
            <a:ext cx="1355234" cy="11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42844" y="2571744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РП «Современная школа» – </a:t>
            </a:r>
            <a:r>
              <a:rPr lang="ru-RU" sz="2000" b="1" dirty="0" smtClean="0">
                <a:solidFill>
                  <a:srgbClr val="C00000"/>
                </a:solidFill>
              </a:rPr>
              <a:t>0,96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млн. руб. </a:t>
            </a:r>
          </a:p>
          <a:p>
            <a:r>
              <a:rPr lang="ru-RU" dirty="0" smtClean="0"/>
              <a:t>РП «Успех каждого ребенка» – </a:t>
            </a:r>
            <a:r>
              <a:rPr lang="ru-RU" sz="2000" b="1" dirty="0" smtClean="0">
                <a:solidFill>
                  <a:srgbClr val="C00000"/>
                </a:solidFill>
              </a:rPr>
              <a:t>1,31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млн. руб. </a:t>
            </a:r>
          </a:p>
          <a:p>
            <a:r>
              <a:rPr lang="ru-RU" dirty="0" smtClean="0"/>
              <a:t>РП «Социальная активность» –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0,37 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млн. руб.</a:t>
            </a:r>
          </a:p>
          <a:p>
            <a:r>
              <a:rPr lang="ru-RU" altLang="ru-RU" dirty="0" smtClean="0"/>
              <a:t>РП «Патриотическое воспитание граждан РФ» –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7,2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млн. руб.</a:t>
            </a:r>
            <a:endParaRPr lang="ru-RU" altLang="ru-RU" sz="1600" b="1" dirty="0">
              <a:solidFill>
                <a:srgbClr val="C00000"/>
              </a:solidFill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142876" y="4000504"/>
            <a:ext cx="500062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Приобретено оборудование  для пунктов проведения экзаменов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государственно итоговой аттестации (МАУО СОШ № 9, 10, 15, 37)</a:t>
            </a: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Выполнено оснащение оборудованием образовательных организаций (МАУО СОШ № 4, 9, 25)</a:t>
            </a:r>
            <a:endParaRPr kumimoji="0" lang="ru-RU" altLang="ru-RU" sz="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Проведены мероприятия с детьми и молодежью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Выполнено обеспечение деятельности советников директора школ (патриотическое воспитание)</a:t>
            </a: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1967203"/>
            <a:ext cx="3929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9,84 </a:t>
            </a:r>
            <a:r>
              <a:rPr lang="ru-RU" altLang="ru-RU" sz="1600" b="1" dirty="0">
                <a:solidFill>
                  <a:srgbClr val="C00000"/>
                </a:solidFill>
              </a:rPr>
              <a:t>млн. рублей</a:t>
            </a:r>
          </a:p>
        </p:txBody>
      </p:sp>
      <p:pic>
        <p:nvPicPr>
          <p:cNvPr id="18" name="Рисунок 17" descr="Образовани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571" y="1142984"/>
            <a:ext cx="805967" cy="785818"/>
          </a:xfrm>
          <a:prstGeom prst="rect">
            <a:avLst/>
          </a:prstGeom>
        </p:spPr>
      </p:pic>
      <p:pic>
        <p:nvPicPr>
          <p:cNvPr id="16" name="Рисунок 15" descr="IMG-20200803-WA000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7818" y="4033476"/>
            <a:ext cx="3571900" cy="26102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707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142976" y="1252823"/>
            <a:ext cx="42862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«Демография»     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3074" name="Picture 2" descr="https://cheladmin.ru/sites/default/files/n/page/53444/upload/demografiyalogocvetnabellev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12" t="21291" r="13942" b="19224"/>
          <a:stretch/>
        </p:blipFill>
        <p:spPr bwMode="auto">
          <a:xfrm>
            <a:off x="7633524" y="44625"/>
            <a:ext cx="1438467" cy="1169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42844" y="2428868"/>
            <a:ext cx="786366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РП </a:t>
            </a:r>
            <a:r>
              <a:rPr lang="ru-RU" dirty="0"/>
              <a:t>«Спорт – норма жизни» </a:t>
            </a:r>
            <a:r>
              <a:rPr lang="ru-RU" dirty="0" smtClean="0"/>
              <a:t>– </a:t>
            </a:r>
            <a:r>
              <a:rPr lang="ru-RU" sz="2000" b="1" dirty="0" smtClean="0">
                <a:solidFill>
                  <a:srgbClr val="C00000"/>
                </a:solidFill>
              </a:rPr>
              <a:t>8,27</a:t>
            </a:r>
            <a:r>
              <a:rPr lang="ru-RU" altLang="ru-RU" b="1" dirty="0" smtClean="0">
                <a:solidFill>
                  <a:srgbClr val="C00000"/>
                </a:solidFill>
              </a:rPr>
              <a:t> 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млн. руб.</a:t>
            </a:r>
          </a:p>
          <a:p>
            <a:r>
              <a:rPr lang="ru-RU" dirty="0" smtClean="0"/>
              <a:t>РП «Финансовая поддержка семей при рождении детей» – </a:t>
            </a:r>
            <a:r>
              <a:rPr lang="ru-RU" sz="2000" b="1" dirty="0" smtClean="0">
                <a:solidFill>
                  <a:srgbClr val="C00000"/>
                </a:solidFill>
              </a:rPr>
              <a:t>6,2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 млн. руб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</a:p>
          <a:p>
            <a:pPr lvl="0"/>
            <a:r>
              <a:rPr lang="ru-RU" dirty="0" smtClean="0"/>
              <a:t>РП «Разработка и реализация программы системной поддержки и повышения качества жизни граждан старшего поколения» – </a:t>
            </a:r>
            <a:r>
              <a:rPr lang="ru-RU" sz="2000" b="1" dirty="0" smtClean="0">
                <a:solidFill>
                  <a:srgbClr val="C00000"/>
                </a:solidFill>
              </a:rPr>
              <a:t>11,2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млн. руб.</a:t>
            </a:r>
            <a:endParaRPr lang="ru-RU" altLang="ru-RU" sz="20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1857364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en-US" altLang="ru-RU" sz="2400" b="1" dirty="0" smtClean="0">
                <a:solidFill>
                  <a:srgbClr val="C00000"/>
                </a:solidFill>
              </a:rPr>
              <a:t>2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5,7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1600" b="1" dirty="0">
                <a:solidFill>
                  <a:srgbClr val="C00000"/>
                </a:solidFill>
              </a:rPr>
              <a:t>млн. рублей</a:t>
            </a:r>
          </a:p>
        </p:txBody>
      </p:sp>
      <p:pic>
        <p:nvPicPr>
          <p:cNvPr id="18" name="Рисунок 17" descr="Демография.jpg"/>
          <p:cNvPicPr>
            <a:picLocks noChangeAspect="1"/>
          </p:cNvPicPr>
          <p:nvPr/>
        </p:nvPicPr>
        <p:blipFill>
          <a:blip r:embed="rId5"/>
          <a:srcRect r="4936"/>
          <a:stretch>
            <a:fillRect/>
          </a:stretch>
        </p:blipFill>
        <p:spPr>
          <a:xfrm>
            <a:off x="214282" y="1142984"/>
            <a:ext cx="806400" cy="83828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2844" y="3857628"/>
            <a:ext cx="5000660" cy="294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Приобретено спортивное оборудование и инвентаря для МАУДО СШОР № 1, 5, 8</a:t>
            </a:r>
          </a:p>
          <a:p>
            <a:pPr marL="342900" lvl="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Организованы и оплачены тренировочные сборы и соревнования для МАУДО СШОР № 1, 5, 8 </a:t>
            </a:r>
          </a:p>
          <a:p>
            <a:pPr marL="34290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Проводится выплата областного единовременного пособия при рождении ребенка – 612 семей</a:t>
            </a:r>
          </a:p>
          <a:p>
            <a:pPr marL="342900" lvl="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Создана система долговременного ухода за гражданами пожилого возраста и гражданами с ограниченными возможностями здоровья Субсидия направлена МБУ "Комплексный центр" на</a:t>
            </a:r>
            <a:endParaRPr lang="ru-RU" altLang="ru-RU" sz="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4" name="Рисунок 13" descr="5 СШ нац.проект.jpg"/>
          <p:cNvPicPr>
            <a:picLocks noChangeAspect="1"/>
          </p:cNvPicPr>
          <p:nvPr/>
        </p:nvPicPr>
        <p:blipFill>
          <a:blip r:embed="rId6"/>
          <a:srcRect l="63129" t="76042" r="2847" b="705"/>
          <a:stretch>
            <a:fillRect/>
          </a:stretch>
        </p:blipFill>
        <p:spPr>
          <a:xfrm>
            <a:off x="5193294" y="4643446"/>
            <a:ext cx="3879300" cy="2000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425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46" descr="http://seolampa.ru/wp-content/uploads/2016/02/post-1-13256568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1270" name="AutoShape 48" descr="http://seolampa.ru/wp-content/uploads/2016/02/post-1-1325656814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1274" name="AutoShape 2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5" name="AutoShape 4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2968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6" name="AutoShape 6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4492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AutoShape 8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6016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8" name="AutoShape 10" descr="https://www.air-gun.ru/images/categ/763.jpg"/>
          <p:cNvSpPr>
            <a:spLocks noChangeAspect="1" noChangeArrowheads="1"/>
          </p:cNvSpPr>
          <p:nvPr/>
        </p:nvSpPr>
        <p:spPr bwMode="auto">
          <a:xfrm>
            <a:off x="7540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9" name="AutoShape 12" descr="https://www.air-gun.ru/images/categ/763.jpg"/>
          <p:cNvSpPr>
            <a:spLocks noChangeAspect="1" noChangeArrowheads="1"/>
          </p:cNvSpPr>
          <p:nvPr/>
        </p:nvSpPr>
        <p:spPr bwMode="auto">
          <a:xfrm>
            <a:off x="9064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0" name="AutoShape 14" descr="https://lanitural.ru/lanittheme/projects/%D0%9E%D1%82%D1%80%D0%B0%D1%81%D0%BB%D1%8C/%D0%9F%D1%80%D0%BE%D0%BC%D1%8B%D1%88%D0%BB%D0%B5%D0%BD%D0%BD%D0%BE%D1%81%D1%82%D1%8C/%D0%97%D0%BB%D0%B0%D1%82%D0%BE%D1%83%D1%81%D1%82%D0%BE%D0%B2%D1%81%D0%BA%D0%B8%D0%B9%20%D0%BC%D0%B0%D1%88%D0%B8%D0%BD%D0%BE%D1%81%D1%82%D1%80%D0%BE%D0%B8%D1%82%D0%B5%D0%BB%D1%8C%D0%BD%D1%8B%D0%B9%20%D0%B7%D0%B0%D0%B2%D0%BE%D0%B4.png"/>
          <p:cNvSpPr>
            <a:spLocks noChangeAspect="1" noChangeArrowheads="1"/>
          </p:cNvSpPr>
          <p:nvPr/>
        </p:nvSpPr>
        <p:spPr bwMode="auto">
          <a:xfrm>
            <a:off x="10588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1" name="AutoShape 16" descr="https://lanitural.ru/lanittheme/projects/%D0%9E%D1%82%D1%80%D0%B0%D1%81%D0%BB%D1%8C/%D0%9F%D1%80%D0%BE%D0%BC%D1%8B%D1%88%D0%BB%D0%B5%D0%BD%D0%BD%D0%BE%D1%81%D1%82%D1%8C/%D0%97%D0%BB%D0%B0%D1%82%D0%BE%D1%83%D1%81%D1%82%D0%BE%D0%B2%D1%81%D0%BA%D0%B8%D0%B9%20%D0%BC%D0%B0%D1%88%D0%B8%D0%BD%D0%BE%D1%81%D1%82%D1%80%D0%BE%D0%B8%D1%82%D0%B5%D0%BB%D1%8C%D0%BD%D1%8B%D0%B9%20%D0%B7%D0%B0%D0%B2%D0%BE%D0%B4.png"/>
          <p:cNvSpPr>
            <a:spLocks noChangeAspect="1" noChangeArrowheads="1"/>
          </p:cNvSpPr>
          <p:nvPr/>
        </p:nvSpPr>
        <p:spPr bwMode="auto">
          <a:xfrm>
            <a:off x="12112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AutoShape 22" descr="https://spasskoe.com/wp-content/uploads/2013/09/KK_Per-evo-1024x1024.jpg"/>
          <p:cNvSpPr>
            <a:spLocks noChangeAspect="1" noChangeArrowheads="1"/>
          </p:cNvSpPr>
          <p:nvPr/>
        </p:nvSpPr>
        <p:spPr bwMode="auto">
          <a:xfrm>
            <a:off x="1363663" y="1074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AutoShape 24" descr="https://spasskoe.com/wp-content/uploads/2013/09/KK_Per-evo-300x300.jpg"/>
          <p:cNvSpPr>
            <a:spLocks noChangeAspect="1" noChangeArrowheads="1"/>
          </p:cNvSpPr>
          <p:nvPr/>
        </p:nvSpPr>
        <p:spPr bwMode="auto">
          <a:xfrm>
            <a:off x="1516063" y="1227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8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4098" name="Picture 2" descr="https://www.puradm.ru/deyatelnost/natsionalnye-proekty/realizatsiya-natsionalnykh-proektov-na-territorii-purovskogo-rayona/natsionalnyy-proekt-zhile-i-gorodskaya-sreda/%D0%96%D0%B8%D0%BB%D1%8C%D0%B5_%D0%BB%D0%BE%D0%B3%D0%BE_%D1%86%D0%B2%D0%B5%D1%82_%D0%BA%D0%BE%D0%BD%D1%82%D1%83%D1%80_%D0%BB%D0%B5%D0%B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82" t="19836" r="11972" b="20470"/>
          <a:stretch/>
        </p:blipFill>
        <p:spPr bwMode="auto">
          <a:xfrm>
            <a:off x="7657721" y="44625"/>
            <a:ext cx="1413952" cy="10983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4"/>
          <p:cNvSpPr>
            <a:spLocks noChangeArrowheads="1"/>
          </p:cNvSpPr>
          <p:nvPr/>
        </p:nvSpPr>
        <p:spPr bwMode="auto">
          <a:xfrm>
            <a:off x="1127620" y="1252823"/>
            <a:ext cx="5944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«Жилье и городская среда»      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115616" y="116632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2844" y="2428868"/>
            <a:ext cx="6929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РП </a:t>
            </a:r>
            <a:r>
              <a:rPr lang="ru-RU" dirty="0"/>
              <a:t>«Формирование комфортной </a:t>
            </a:r>
            <a:r>
              <a:rPr lang="ru-RU" dirty="0" smtClean="0"/>
              <a:t>городской </a:t>
            </a:r>
            <a:r>
              <a:rPr lang="ru-RU" dirty="0"/>
              <a:t>среды</a:t>
            </a:r>
            <a:r>
              <a:rPr lang="ru-RU" dirty="0" smtClean="0"/>
              <a:t>» – </a:t>
            </a:r>
            <a:r>
              <a:rPr lang="ru-RU" sz="2000" b="1" dirty="0" smtClean="0">
                <a:solidFill>
                  <a:srgbClr val="C00000"/>
                </a:solidFill>
              </a:rPr>
              <a:t>60,9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млн. руб.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 bwMode="auto">
          <a:xfrm>
            <a:off x="142812" y="3000372"/>
            <a:ext cx="435775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6700" indent="-2667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Благоустроено </a:t>
            </a:r>
            <a:r>
              <a:rPr lang="ru-RU" altLang="ru-RU" sz="1600" dirty="0" smtClean="0"/>
              <a:t>3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общественных территорий: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парк «Дворцовый</a:t>
            </a: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 , </a:t>
            </a:r>
            <a:endParaRPr lang="ru-RU" alt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территория в районе  ул. В.И. Ленина, 11,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 спортивная площадка по ул. Металлургов, 6. 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endParaRPr lang="ru-RU" alt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600" dirty="0" smtClean="0"/>
              <a:t>Благоустроено 4-х дворовых территорий:</a:t>
            </a: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Tx/>
              <a:buChar char="-"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ул. им. М.С. Урицкого дом 25 </a:t>
            </a: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Tx/>
              <a:buChar char="-"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ул. им. М.С. Урицкого дом 29 </a:t>
            </a: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Tx/>
              <a:buChar char="-"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ул. им. П.П. Аносова, дом 263 </a:t>
            </a: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Tx/>
              <a:buChar char="-"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проспект им. Ю.А. Гагарина, 3-й м/</a:t>
            </a:r>
            <a:r>
              <a:rPr lang="ru-RU" altLang="ru-RU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</a:t>
            </a: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дом 8.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14282" y="1967203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– 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60,9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1600" b="1" dirty="0">
                <a:solidFill>
                  <a:srgbClr val="C00000"/>
                </a:solidFill>
              </a:rPr>
              <a:t>млн. рублей</a:t>
            </a:r>
          </a:p>
        </p:txBody>
      </p:sp>
      <p:pic>
        <p:nvPicPr>
          <p:cNvPr id="27" name="Рисунок 26" descr="Жиль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083539"/>
            <a:ext cx="806400" cy="845263"/>
          </a:xfrm>
          <a:prstGeom prst="rect">
            <a:avLst/>
          </a:prstGeom>
        </p:spPr>
      </p:pic>
      <p:pic>
        <p:nvPicPr>
          <p:cNvPr id="25" name="Рисунок 24" descr="Сквер у памятника Орленок_освещение.jpg"/>
          <p:cNvPicPr>
            <a:picLocks noChangeAspect="1"/>
          </p:cNvPicPr>
          <p:nvPr/>
        </p:nvPicPr>
        <p:blipFill>
          <a:blip r:embed="rId6" cstate="print"/>
          <a:srcRect t="6719"/>
          <a:stretch>
            <a:fillRect/>
          </a:stretch>
        </p:blipFill>
        <p:spPr>
          <a:xfrm>
            <a:off x="5857884" y="4932788"/>
            <a:ext cx="3071834" cy="1705985"/>
          </a:xfrm>
          <a:prstGeom prst="rect">
            <a:avLst/>
          </a:prstGeom>
        </p:spPr>
      </p:pic>
      <p:pic>
        <p:nvPicPr>
          <p:cNvPr id="26" name="Рисунок 25" descr="Спортплощадка по Металлургов_общий вид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3003962"/>
            <a:ext cx="3071834" cy="17145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367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бъект 2"/>
          <p:cNvSpPr txBox="1">
            <a:spLocks/>
          </p:cNvSpPr>
          <p:nvPr/>
        </p:nvSpPr>
        <p:spPr bwMode="auto">
          <a:xfrm>
            <a:off x="142812" y="3214686"/>
            <a:ext cx="857259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tabLst>
                <a:tab pos="26670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Созданы 11 новых площадок накопления ТКО. Одна площадка – в работе</a:t>
            </a:r>
            <a:endParaRPr lang="ru-RU" alt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tabLst>
                <a:tab pos="26670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Закуплено 40 новых контейнеров</a:t>
            </a:r>
          </a:p>
          <a:p>
            <a:pPr marL="266700" marR="0" lvl="0" indent="-2667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Выполняется рекультивация городской свалки (2023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-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2024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гг.). Процент исполнения – 48%</a:t>
            </a:r>
          </a:p>
        </p:txBody>
      </p:sp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142976" y="1357298"/>
            <a:ext cx="3786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«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Экология»      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pic>
        <p:nvPicPr>
          <p:cNvPr id="25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212" y="108917"/>
            <a:ext cx="1305156" cy="110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42844" y="2500306"/>
            <a:ext cx="628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РП </a:t>
            </a:r>
            <a:r>
              <a:rPr lang="ru-RU" dirty="0"/>
              <a:t>«Чистая страна» </a:t>
            </a:r>
            <a:r>
              <a:rPr lang="ru-RU" dirty="0" smtClean="0"/>
              <a:t>– </a:t>
            </a:r>
            <a:r>
              <a:rPr lang="en-US" sz="2000" b="1" dirty="0" smtClean="0">
                <a:solidFill>
                  <a:srgbClr val="C00000"/>
                </a:solidFill>
              </a:rPr>
              <a:t>1</a:t>
            </a:r>
            <a:r>
              <a:rPr lang="ru-RU" sz="2000" b="1" dirty="0" smtClean="0">
                <a:solidFill>
                  <a:srgbClr val="C00000"/>
                </a:solidFill>
              </a:rPr>
              <a:t>36,0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млн. руб.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РП «Комплексная система обращения с ТКО</a:t>
            </a:r>
            <a:r>
              <a:rPr lang="ru-RU" dirty="0" smtClean="0"/>
              <a:t>» –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2,4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млн. руб.</a:t>
            </a:r>
            <a:r>
              <a:rPr lang="ru-RU" sz="1600" dirty="0" smtClean="0"/>
              <a:t>   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207167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en-US" altLang="ru-RU" sz="2400" b="1" dirty="0" smtClean="0">
                <a:solidFill>
                  <a:srgbClr val="C00000"/>
                </a:solidFill>
              </a:rPr>
              <a:t>1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38,4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</a:t>
            </a:r>
            <a:r>
              <a:rPr lang="ru-RU" altLang="ru-RU" b="1" dirty="0">
                <a:solidFill>
                  <a:srgbClr val="C00000"/>
                </a:solidFill>
              </a:rPr>
              <a:t>млн. рублей</a:t>
            </a:r>
            <a:endParaRPr lang="ru-RU" altLang="ru-RU" sz="1600" b="1" dirty="0">
              <a:solidFill>
                <a:srgbClr val="C00000"/>
              </a:solidFill>
            </a:endParaRPr>
          </a:p>
        </p:txBody>
      </p:sp>
      <p:pic>
        <p:nvPicPr>
          <p:cNvPr id="15" name="Рисунок 14" descr="Экология.jpg"/>
          <p:cNvPicPr>
            <a:picLocks noChangeAspect="1"/>
          </p:cNvPicPr>
          <p:nvPr/>
        </p:nvPicPr>
        <p:blipFill>
          <a:blip r:embed="rId5"/>
          <a:srcRect r="9169"/>
          <a:stretch>
            <a:fillRect/>
          </a:stretch>
        </p:blipFill>
        <p:spPr>
          <a:xfrm>
            <a:off x="214282" y="1152335"/>
            <a:ext cx="806400" cy="84790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 t="22857" b="22858"/>
          <a:stretch>
            <a:fillRect/>
          </a:stretch>
        </p:blipFill>
        <p:spPr bwMode="auto">
          <a:xfrm>
            <a:off x="5643570" y="4324354"/>
            <a:ext cx="3204402" cy="2319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357694"/>
            <a:ext cx="507686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0517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бъект 2"/>
          <p:cNvSpPr txBox="1">
            <a:spLocks/>
          </p:cNvSpPr>
          <p:nvPr/>
        </p:nvSpPr>
        <p:spPr bwMode="auto">
          <a:xfrm>
            <a:off x="214282" y="3571876"/>
            <a:ext cx="542932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tabLst>
                <a:tab pos="26670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Выполнены услуги по обновлению установленных средств криптографической защиты информации в УСЗН ЗГО</a:t>
            </a: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tabLst>
                <a:tab pos="266700" algn="l"/>
              </a:tabLst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tabLst>
                <a:tab pos="266700" algn="l"/>
              </a:tabLst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Приобретены 3 автоматизированных рабочих места с отечественной операционной системой и МФУ (15 шт.) для УСЗН ЗГО </a:t>
            </a:r>
          </a:p>
        </p:txBody>
      </p:sp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142976" y="1324261"/>
            <a:ext cx="5143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kern="0" dirty="0" smtClean="0">
                <a:solidFill>
                  <a:srgbClr val="C00000"/>
                </a:solidFill>
              </a:rPr>
              <a:t>Цифровая экономика РФ       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pic>
        <p:nvPicPr>
          <p:cNvPr id="25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42844" y="2643182"/>
            <a:ext cx="6572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/>
              <a:t>РП «Информационная безопасность» </a:t>
            </a:r>
            <a:r>
              <a:rPr lang="ru-RU" dirty="0" smtClean="0"/>
              <a:t>– </a:t>
            </a:r>
            <a:r>
              <a:rPr lang="ru-RU" sz="2000" b="1" dirty="0" smtClean="0">
                <a:solidFill>
                  <a:srgbClr val="C00000"/>
                </a:solidFill>
              </a:rPr>
              <a:t>0,62 </a:t>
            </a:r>
            <a:r>
              <a:rPr lang="ru-RU" sz="1600" b="1" dirty="0" smtClean="0">
                <a:solidFill>
                  <a:srgbClr val="C00000"/>
                </a:solidFill>
              </a:rPr>
              <a:t>млн. руб.</a:t>
            </a:r>
            <a:endParaRPr lang="ru-RU" altLang="ru-RU" sz="1600" dirty="0" smtClean="0"/>
          </a:p>
          <a:p>
            <a:r>
              <a:rPr lang="ru-RU" altLang="ru-RU" dirty="0" smtClean="0"/>
              <a:t>РП «Цифровое государственное управление» </a:t>
            </a:r>
            <a:r>
              <a:rPr lang="ru-RU" dirty="0" smtClean="0"/>
              <a:t>– </a:t>
            </a:r>
            <a:r>
              <a:rPr lang="ru-RU" sz="2000" b="1" dirty="0" smtClean="0">
                <a:solidFill>
                  <a:srgbClr val="C00000"/>
                </a:solidFill>
              </a:rPr>
              <a:t>0,88 </a:t>
            </a:r>
            <a:r>
              <a:rPr lang="ru-RU" sz="1600" b="1" dirty="0" smtClean="0">
                <a:solidFill>
                  <a:srgbClr val="C00000"/>
                </a:solidFill>
              </a:rPr>
              <a:t>млн. руб.</a:t>
            </a:r>
            <a:endParaRPr lang="ru-RU" alt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2038641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1,5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</a:t>
            </a:r>
            <a:r>
              <a:rPr lang="ru-RU" altLang="ru-RU" b="1" dirty="0">
                <a:solidFill>
                  <a:srgbClr val="C00000"/>
                </a:solidFill>
              </a:rPr>
              <a:t>млн. рублей</a:t>
            </a:r>
            <a:endParaRPr lang="ru-RU" altLang="ru-RU" sz="1600" b="1" dirty="0">
              <a:solidFill>
                <a:srgbClr val="C00000"/>
              </a:solidFill>
            </a:endParaRPr>
          </a:p>
        </p:txBody>
      </p:sp>
      <p:pic>
        <p:nvPicPr>
          <p:cNvPr id="15" name="Рисунок 14" descr="Цифровая_экономика_logo_цве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336" y="71414"/>
            <a:ext cx="1295258" cy="1071570"/>
          </a:xfrm>
          <a:prstGeom prst="rect">
            <a:avLst/>
          </a:prstGeom>
        </p:spPr>
      </p:pic>
      <p:pic>
        <p:nvPicPr>
          <p:cNvPr id="20" name="Рисунок 19" descr="Цифровая экономи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216170"/>
            <a:ext cx="806400" cy="712632"/>
          </a:xfrm>
          <a:prstGeom prst="rect">
            <a:avLst/>
          </a:prstGeom>
        </p:spPr>
      </p:pic>
      <p:pic>
        <p:nvPicPr>
          <p:cNvPr id="13" name="Рисунок 12" descr="н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6446" y="3500443"/>
            <a:ext cx="3143272" cy="31433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7158" y="5857892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Освоено 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1,39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</a:t>
            </a:r>
            <a:r>
              <a:rPr lang="ru-RU" altLang="ru-RU" b="1" dirty="0">
                <a:solidFill>
                  <a:srgbClr val="C00000"/>
                </a:solidFill>
              </a:rPr>
              <a:t>млн. </a:t>
            </a:r>
            <a:r>
              <a:rPr lang="ru-RU" altLang="ru-RU" b="1" dirty="0" smtClean="0">
                <a:solidFill>
                  <a:srgbClr val="C00000"/>
                </a:solidFill>
              </a:rPr>
              <a:t>рублей</a:t>
            </a:r>
          </a:p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(экономия возвращена в бюджет)</a:t>
            </a:r>
            <a:endParaRPr lang="ru-RU" alt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17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5975</TotalTime>
  <Words>580</Words>
  <Application>Microsoft Office PowerPoint</Application>
  <PresentationFormat>Экран (4:3)</PresentationFormat>
  <Paragraphs>81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Национальные проекты Златоустовского городского округа  ИСПОЛНЕНИЕ  3 квартал 2023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gorpeu-512-2</dc:creator>
  <cp:lastModifiedBy>zgokea</cp:lastModifiedBy>
  <cp:revision>560</cp:revision>
  <cp:lastPrinted>2021-08-19T06:41:24Z</cp:lastPrinted>
  <dcterms:created xsi:type="dcterms:W3CDTF">2018-11-14T11:25:29Z</dcterms:created>
  <dcterms:modified xsi:type="dcterms:W3CDTF">2023-10-16T04:09:06Z</dcterms:modified>
</cp:coreProperties>
</file>