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25" r:id="rId2"/>
    <p:sldId id="419" r:id="rId3"/>
    <p:sldId id="427" r:id="rId4"/>
    <p:sldId id="421" r:id="rId5"/>
    <p:sldId id="428" r:id="rId6"/>
    <p:sldId id="426" r:id="rId7"/>
    <p:sldId id="430" r:id="rId8"/>
    <p:sldId id="431" r:id="rId9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5B5B"/>
    <a:srgbClr val="B90725"/>
    <a:srgbClr val="A50021"/>
    <a:srgbClr val="3F1E03"/>
    <a:srgbClr val="F79121"/>
    <a:srgbClr val="626262"/>
    <a:srgbClr val="FFDD71"/>
    <a:srgbClr val="5151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442" autoAdjust="0"/>
    <p:restoredTop sz="99267" autoAdjust="0"/>
  </p:normalViewPr>
  <p:slideViewPr>
    <p:cSldViewPr>
      <p:cViewPr>
        <p:scale>
          <a:sx n="70" d="100"/>
          <a:sy n="70" d="100"/>
        </p:scale>
        <p:origin x="-2826" y="-10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pPr>
              <a:defRPr/>
            </a:pPr>
            <a:fld id="{9D9F73F9-26F9-4D6A-8C20-9D447918CB20}" type="datetimeFigureOut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9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pPr>
              <a:defRPr/>
            </a:pPr>
            <a:fld id="{10F25E24-E2E5-4312-A689-EF83156332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0694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pPr>
              <a:defRPr/>
            </a:pPr>
            <a:fld id="{82DD33C9-AB93-4B8A-BCA2-2F2C720414F7}" type="datetimeFigureOut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1" y="4714881"/>
            <a:ext cx="5438775" cy="4467225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9" y="9428163"/>
            <a:ext cx="29464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pPr>
              <a:defRPr/>
            </a:pPr>
            <a:fld id="{F1ED7AFC-0199-4D18-8588-C08CDAA23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8156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ED7AFC-0199-4D18-8588-C08CDAA233D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806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C619B-E316-4228-8258-EF3CDDE70E68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E1030-4103-4635-9163-C645B35E90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82E61-D808-4527-85C1-6322BAF831B4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87F0D-6DA3-48B6-9900-82B6FD626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12DDA-548D-4DD5-9248-CF48BC9DEF13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5C51C-03D4-4313-A5B2-4A91A6A17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писание бизнес-процесс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mega-u.ru/sites/default/files/styles/large/public/sov_dir_0.jpg?itok=rl2_9qcH"/>
          <p:cNvPicPr>
            <a:picLocks noChangeAspect="1" noChangeArrowheads="1"/>
          </p:cNvPicPr>
          <p:nvPr userDrawn="1"/>
        </p:nvPicPr>
        <p:blipFill>
          <a:blip r:embed="rId2"/>
          <a:srcRect t="79594" b="6009"/>
          <a:stretch>
            <a:fillRect/>
          </a:stretch>
        </p:blipFill>
        <p:spPr bwMode="auto">
          <a:xfrm>
            <a:off x="-3175" y="-26988"/>
            <a:ext cx="9144000" cy="71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0"/>
          <p:cNvSpPr/>
          <p:nvPr userDrawn="1"/>
        </p:nvSpPr>
        <p:spPr>
          <a:xfrm>
            <a:off x="-7938" y="730250"/>
            <a:ext cx="9151938" cy="46039"/>
          </a:xfrm>
          <a:prstGeom prst="rect">
            <a:avLst/>
          </a:prstGeom>
          <a:solidFill>
            <a:schemeClr val="accent4"/>
          </a:solidFill>
          <a:ln w="25400" cap="rnd" cmpd="sng" algn="ctr">
            <a:noFill/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7239000" cy="533400"/>
          </a:xfrm>
          <a:prstGeom prst="rect">
            <a:avLst/>
          </a:prstGeom>
          <a:noFill/>
        </p:spPr>
        <p:txBody>
          <a:bodyPr/>
          <a:lstStyle>
            <a:lvl1pPr algn="l" eaLnBrk="1" latinLnBrk="0" hangingPunct="1">
              <a:defRPr kumimoji="0" lang="ru-RU" sz="2000" b="1" cap="all" spc="150" baseline="0">
                <a:solidFill>
                  <a:schemeClr val="bg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Rectangle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1600200" cy="304800"/>
          </a:xfrm>
        </p:spPr>
        <p:txBody>
          <a:bodyPr/>
          <a:lstStyle>
            <a:lvl1pPr algn="l" eaLnBrk="1" latinLnBrk="0" hangingPunct="1">
              <a:defRPr kumimoji="0" lang="ru-RU">
                <a:solidFill>
                  <a:srgbClr val="A0A0A0"/>
                </a:solidFill>
              </a:defRPr>
            </a:lvl1pPr>
            <a:extLst/>
          </a:lstStyle>
          <a:p>
            <a:pPr>
              <a:defRPr/>
            </a:pPr>
            <a:fld id="{C289E68A-7191-4723-951F-5B0A74BE2E55}" type="datetime1">
              <a:rPr lang="ru-RU" smtClean="0"/>
              <a:pPr>
                <a:defRPr/>
              </a:pPr>
              <a:t>26.01.2024</a:t>
            </a:fld>
            <a:endParaRPr dirty="0"/>
          </a:p>
        </p:txBody>
      </p:sp>
      <p:sp>
        <p:nvSpPr>
          <p:cNvPr id="6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77002" y="6477000"/>
            <a:ext cx="1020763" cy="3048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1EAF0E-1C8E-48D2-92ED-C1FD2F5740B6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9DE0A-49A8-406A-9050-209B6A4C639C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C4EE5-164F-43E6-8D71-F6E1418B5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5F61F-BF8F-4221-B6B5-4B672E13948A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1649B-8C53-45EF-9D34-92B495D3D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DC7B4-C409-4188-8B03-ABF788019718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70312-5321-4521-A780-3D4EE6070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8D87A-B21A-415F-9A9B-66B59409936A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81F33-B7EB-471A-94EA-D99D6BCAE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FA4EF-48B4-4689-9680-E71720F57396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90C42-9C74-47A6-9A30-15F4E2862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71AED-3F87-4056-B3D8-52AF61E21879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8B269-E2D3-4F0E-BA44-7D64B998C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40A8C-FBE1-4451-B832-849A9F4BDDC9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9E556-C760-4DC5-A2C0-1F85D19E9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E1613-EE29-43A4-8DEB-4A1B3695C9B9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26E8-C29D-4D04-8BCC-038F0D2EBC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C13AA5-62B2-4D40-8F83-EC08B3226DB3}" type="datetime1">
              <a:rPr lang="ru-RU" smtClean="0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B1426E-A9C2-4D1D-8CA2-9D4DD6945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02"/>
            <a:ext cx="7772400" cy="378621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Инициативные проекты Златоустовского городского округа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ИСПОЛНЕНИЕ  2023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-32" y="-24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Инициативные проекты работают!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0"/>
            <a:ext cx="3132137" cy="15582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8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6047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1115616" y="188640"/>
            <a:ext cx="5698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РЕАЛИЗАЦИЯ ИНИЦИАТИНЫХ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8596" y="1094416"/>
            <a:ext cx="8358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территории общего пользования,  расположенной вдоль МАДОУ «Детский сад № 90» и «Детский сад № 25», а также между указанными учреждениями и МАОУ «СОШ № 15» </a:t>
            </a:r>
          </a:p>
        </p:txBody>
      </p:sp>
      <p:pic>
        <p:nvPicPr>
          <p:cNvPr id="12" name="Рисунок 11" descr="W:\Экономическое Управ\512\Ионова Л.В\Инициативные проекты 2023 год\Инициативные проекты, утвержденные на 2023 год\40 летия Победы, Олимпийская, детс.сады 90 и 25\фото 1\IMG-20230627-WA000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607"/>
          <a:stretch/>
        </p:blipFill>
        <p:spPr bwMode="auto">
          <a:xfrm>
            <a:off x="6205993" y="4256905"/>
            <a:ext cx="2830503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285150" y="2148532"/>
            <a:ext cx="860733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0" dirty="0">
                <a:solidFill>
                  <a:srgbClr val="C00000"/>
                </a:solidFill>
              </a:rPr>
              <a:t>БЫЛО: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проходимость территории (2 дошкольных  учреждения и одна из крупнейших школ города)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Заброшенная территория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отсутствие освещения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благоустройства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W:\Экономическое Управ\512\Ионова Л.В\Инициативные проекты 2023 год\Инициативные проекты, утвержденные на 2023 год\40 летия Победы, Олимпийская, детс.сады 90 и 25\фото 1\IMG-20230627-WA000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032"/>
          <a:stretch/>
        </p:blipFill>
        <p:spPr bwMode="auto">
          <a:xfrm>
            <a:off x="35496" y="4256905"/>
            <a:ext cx="2961831" cy="2498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W:\Экономическое Управ\512\Ионова Л.В\Инициативные проекты 2023 год\Инициативные проекты, утвержденные на 2023 год\40 летия Победы, Олимпийская, детс.сады 90 и 25\фото 1\IMG-20230627-WA0002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37"/>
          <a:stretch/>
        </p:blipFill>
        <p:spPr bwMode="auto">
          <a:xfrm>
            <a:off x="3131840" y="4293096"/>
            <a:ext cx="3006887" cy="2498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2" descr="Инициативные проекты работают!"/>
          <p:cNvPicPr>
            <a:picLocks noChangeAspect="1" noChangeArrowheads="1"/>
          </p:cNvPicPr>
          <p:nvPr/>
        </p:nvPicPr>
        <p:blipFill>
          <a:blip r:embed="rId7"/>
          <a:srcRect r="21765"/>
          <a:stretch>
            <a:fillRect/>
          </a:stretch>
        </p:blipFill>
        <p:spPr bwMode="auto">
          <a:xfrm>
            <a:off x="7346578" y="0"/>
            <a:ext cx="1797422" cy="1142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4092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9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009"/>
          <a:stretch/>
        </p:blipFill>
        <p:spPr bwMode="auto">
          <a:xfrm>
            <a:off x="4444634" y="1543419"/>
            <a:ext cx="4519854" cy="2533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990"/>
          <a:stretch/>
        </p:blipFill>
        <p:spPr bwMode="auto">
          <a:xfrm>
            <a:off x="4423287" y="4149080"/>
            <a:ext cx="4624823" cy="258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93" r="14925" b="6805"/>
          <a:stretch/>
        </p:blipFill>
        <p:spPr bwMode="auto">
          <a:xfrm>
            <a:off x="129584" y="4149080"/>
            <a:ext cx="3966027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7575" y="1467941"/>
            <a:ext cx="438705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0" dirty="0" smtClean="0">
                <a:solidFill>
                  <a:srgbClr val="C00000"/>
                </a:solidFill>
              </a:rPr>
              <a:t>СТАЛО:</a:t>
            </a:r>
            <a:endParaRPr lang="ru-RU" sz="2400" b="1" kern="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Удобная пешеходная территория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освещение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для прогулок и поездок на велосипеде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3295" y="3246075"/>
            <a:ext cx="3692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kern="0" dirty="0">
                <a:solidFill>
                  <a:srgbClr val="C00000"/>
                </a:solidFill>
              </a:rPr>
              <a:t>Стоимость проекта – </a:t>
            </a:r>
            <a:endParaRPr lang="ru-RU" sz="2400" b="1" kern="0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b="1" kern="0" dirty="0" smtClean="0">
                <a:solidFill>
                  <a:srgbClr val="C00000"/>
                </a:solidFill>
              </a:rPr>
              <a:t>8 </a:t>
            </a:r>
            <a:r>
              <a:rPr lang="ru-RU" sz="2400" b="1" kern="0" dirty="0">
                <a:solidFill>
                  <a:srgbClr val="C00000"/>
                </a:solidFill>
              </a:rPr>
              <a:t>млн. рублей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188640"/>
            <a:ext cx="5698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РЕАЛИЗАЦИЯ ИНИЦИАТИНЫХ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pic>
        <p:nvPicPr>
          <p:cNvPr id="13" name="Picture 2" descr="Инициативные проекты работают!"/>
          <p:cNvPicPr>
            <a:picLocks noChangeAspect="1" noChangeArrowheads="1"/>
          </p:cNvPicPr>
          <p:nvPr/>
        </p:nvPicPr>
        <p:blipFill>
          <a:blip r:embed="rId7"/>
          <a:srcRect r="21765"/>
          <a:stretch>
            <a:fillRect/>
          </a:stretch>
        </p:blipFill>
        <p:spPr bwMode="auto">
          <a:xfrm>
            <a:off x="7346578" y="0"/>
            <a:ext cx="1797422" cy="1142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6775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9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1026" name="Picture 2" descr="https://storage.myseldon.com/news-pict-56/5698001A28215F66B786DEE21B02CB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2773" y="1243170"/>
            <a:ext cx="3929271" cy="2617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49" y="3978309"/>
            <a:ext cx="4020600" cy="268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25"/>
          <a:stretch/>
        </p:blipFill>
        <p:spPr bwMode="auto">
          <a:xfrm>
            <a:off x="4139952" y="3978309"/>
            <a:ext cx="4989064" cy="268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115616" y="188640"/>
            <a:ext cx="5698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РЕАЛИЗАЦИЯ ИНИЦИАТИНЫХ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" y="1235293"/>
            <a:ext cx="49320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пешеходной территории и сквера в районе дома по ул. Аносова от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235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исторического  памятника «Электровоз ВЛ19-61» до памятника И.Н. Бушуеву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2413918"/>
            <a:ext cx="475252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kern="0" dirty="0">
                <a:solidFill>
                  <a:srgbClr val="C00000"/>
                </a:solidFill>
              </a:rPr>
              <a:t>БЫЛО: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Заброшенная территория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освещения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благоустройства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Инициативные проекты работают!"/>
          <p:cNvPicPr>
            <a:picLocks noChangeAspect="1" noChangeArrowheads="1"/>
          </p:cNvPicPr>
          <p:nvPr/>
        </p:nvPicPr>
        <p:blipFill>
          <a:blip r:embed="rId7"/>
          <a:srcRect r="21765"/>
          <a:stretch>
            <a:fillRect/>
          </a:stretch>
        </p:blipFill>
        <p:spPr bwMode="auto">
          <a:xfrm>
            <a:off x="7346578" y="0"/>
            <a:ext cx="1797422" cy="1142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9425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9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5424" y="793105"/>
            <a:ext cx="2818829" cy="211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527" y="1196752"/>
            <a:ext cx="56419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0" dirty="0" smtClean="0">
                <a:solidFill>
                  <a:srgbClr val="C00000"/>
                </a:solidFill>
              </a:rPr>
              <a:t>СТАЛО:</a:t>
            </a:r>
            <a:endParaRPr lang="ru-RU" sz="2400" b="1" kern="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удобное пространство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освещение и видеонаблюдение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притяжение для жителей района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Учитывает потребности маломобильных групп</a:t>
            </a:r>
          </a:p>
        </p:txBody>
      </p:sp>
      <p:pic>
        <p:nvPicPr>
          <p:cNvPr id="9" name="Рисунок 8"/>
          <p:cNvPicPr/>
          <p:nvPr/>
        </p:nvPicPr>
        <p:blipFill rotWithShape="1">
          <a:blip r:embed="rId5" cstate="print"/>
          <a:srcRect l="16566" t="11764" r="22892" b="16670"/>
          <a:stretch/>
        </p:blipFill>
        <p:spPr bwMode="auto">
          <a:xfrm>
            <a:off x="6155425" y="2996952"/>
            <a:ext cx="2818829" cy="191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 rotWithShape="1">
          <a:blip r:embed="rId6" cstate="print"/>
          <a:srcRect l="15361" t="10694" r="22892" b="15789"/>
          <a:stretch/>
        </p:blipFill>
        <p:spPr bwMode="auto">
          <a:xfrm>
            <a:off x="227583" y="3717033"/>
            <a:ext cx="5640561" cy="2978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020"/>
          <a:stretch/>
        </p:blipFill>
        <p:spPr bwMode="auto">
          <a:xfrm>
            <a:off x="6155425" y="5013176"/>
            <a:ext cx="2779713" cy="1682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068960"/>
            <a:ext cx="5047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0" dirty="0">
                <a:solidFill>
                  <a:srgbClr val="C00000"/>
                </a:solidFill>
              </a:rPr>
              <a:t>Стоимость проекта – 22 млн. рублей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15616" y="188640"/>
            <a:ext cx="5698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РЕАЛИЗАЦИЯ ИНИЦИАТИНЫХ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880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9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Прямоугольник 30"/>
          <p:cNvSpPr/>
          <p:nvPr/>
        </p:nvSpPr>
        <p:spPr>
          <a:xfrm>
            <a:off x="1115616" y="188640"/>
            <a:ext cx="5133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МУНИЦИПАЛЬНАЯ СОСТАВЛЯЮЩАЯ</a:t>
            </a:r>
          </a:p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НАЦИОНАЛЬНЫХ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37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22073" y="1139602"/>
            <a:ext cx="72983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Спортивного комплекса «МЕТАЛЛУРГ»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1988840"/>
            <a:ext cx="864096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0" dirty="0">
                <a:solidFill>
                  <a:srgbClr val="C00000"/>
                </a:solidFill>
              </a:rPr>
              <a:t>БЫЛО: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комплекс требовал ремонта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качественного покрытия поля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функциональности сегментов за воротами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необходимого оснащения стадиона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zrg74.ru/wp-content/uploads/2022/07/stadion_metallur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05374"/>
            <a:ext cx="3458749" cy="259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05374"/>
            <a:ext cx="3470714" cy="260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Инициативные проекты работают!"/>
          <p:cNvPicPr>
            <a:picLocks noChangeAspect="1" noChangeArrowheads="1"/>
          </p:cNvPicPr>
          <p:nvPr/>
        </p:nvPicPr>
        <p:blipFill>
          <a:blip r:embed="rId6"/>
          <a:srcRect r="21765"/>
          <a:stretch>
            <a:fillRect/>
          </a:stretch>
        </p:blipFill>
        <p:spPr bwMode="auto">
          <a:xfrm>
            <a:off x="7346578" y="0"/>
            <a:ext cx="1797422" cy="1142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0904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9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1555" y="1210417"/>
            <a:ext cx="59326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0" dirty="0" smtClean="0">
                <a:solidFill>
                  <a:srgbClr val="C00000"/>
                </a:solidFill>
              </a:rPr>
              <a:t>СТАЛО:</a:t>
            </a:r>
            <a:endParaRPr lang="ru-RU" sz="2400" b="1" kern="0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Выполнены работы по устройству дренажной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Уложено искусственное покрытие. Выполнена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разметка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 капитальный ремонт секторов,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Приобретены новые ворота, волейбольные и баскетбольные стойки, защитная сетка, скамьи для запасных игроков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7050" y="3399383"/>
            <a:ext cx="5047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0" dirty="0">
                <a:solidFill>
                  <a:srgbClr val="C00000"/>
                </a:solidFill>
              </a:rPr>
              <a:t>Стоимость проекта – </a:t>
            </a:r>
            <a:r>
              <a:rPr lang="ru-RU" sz="2400" b="1" kern="0" dirty="0" smtClean="0">
                <a:solidFill>
                  <a:srgbClr val="C00000"/>
                </a:solidFill>
              </a:rPr>
              <a:t>40 </a:t>
            </a:r>
            <a:r>
              <a:rPr lang="ru-RU" sz="2400" b="1" kern="0" dirty="0">
                <a:solidFill>
                  <a:srgbClr val="C00000"/>
                </a:solidFill>
              </a:rPr>
              <a:t>млн. рублей</a:t>
            </a:r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4324" y="1412776"/>
            <a:ext cx="2675417" cy="2324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115616" y="188640"/>
            <a:ext cx="5698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РЕАЛИЗАЦИЯ ИНИЦИАТИНЫХ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10995"/>
            <a:ext cx="8606919" cy="2902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Инициативные проекты работают!"/>
          <p:cNvPicPr>
            <a:picLocks noChangeAspect="1" noChangeArrowheads="1"/>
          </p:cNvPicPr>
          <p:nvPr/>
        </p:nvPicPr>
        <p:blipFill>
          <a:blip r:embed="rId6"/>
          <a:srcRect r="21765"/>
          <a:stretch>
            <a:fillRect/>
          </a:stretch>
        </p:blipFill>
        <p:spPr bwMode="auto">
          <a:xfrm>
            <a:off x="7346578" y="0"/>
            <a:ext cx="1797422" cy="1142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6111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AutoShape 35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155575" y="-14393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AutoShape 37" descr="https://static.vecteezy.com/system/resources/previews/000/097/641/original/sport-circle-icons-vector.jpg"/>
          <p:cNvSpPr>
            <a:spLocks noChangeAspect="1" noChangeArrowheads="1"/>
          </p:cNvSpPr>
          <p:nvPr/>
        </p:nvSpPr>
        <p:spPr bwMode="auto">
          <a:xfrm>
            <a:off x="307975" y="8467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9" name="Рисунок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404" r="15103"/>
          <a:stretch/>
        </p:blipFill>
        <p:spPr bwMode="auto">
          <a:xfrm>
            <a:off x="0" y="12665"/>
            <a:ext cx="1115616" cy="112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Box 19"/>
          <p:cNvSpPr txBox="1">
            <a:spLocks noChangeArrowheads="1"/>
          </p:cNvSpPr>
          <p:nvPr/>
        </p:nvSpPr>
        <p:spPr bwMode="auto">
          <a:xfrm rot="5400000">
            <a:off x="618671" y="397553"/>
            <a:ext cx="1249984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 defTabSz="800100">
              <a:spcAft>
                <a:spcPts val="0"/>
              </a:spcAft>
              <a:defRPr b="1">
                <a:solidFill>
                  <a:srgbClr val="C00000"/>
                </a:solidFill>
                <a:cs typeface="Calibri" pitchFamily="34" charset="0"/>
              </a:defRPr>
            </a:lvl1pPr>
          </a:lstStyle>
          <a:p>
            <a:r>
              <a:rPr lang="ru-RU" alt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________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88640"/>
            <a:ext cx="5698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400" b="1" kern="0" dirty="0" smtClean="0">
                <a:solidFill>
                  <a:srgbClr val="C00000"/>
                </a:solidFill>
              </a:rPr>
              <a:t>РЕАЛИЗАЦИЯ ИНИЦИАТИНЫХ ПРОЕКТОВ</a:t>
            </a:r>
            <a:endParaRPr lang="ru-RU" altLang="ru-RU" sz="2400" b="1" kern="0" dirty="0">
              <a:solidFill>
                <a:srgbClr val="C00000"/>
              </a:solidFill>
            </a:endParaRPr>
          </a:p>
        </p:txBody>
      </p:sp>
      <p:pic>
        <p:nvPicPr>
          <p:cNvPr id="8" name="Picture 2" descr="Инициативные проекты работают!"/>
          <p:cNvPicPr>
            <a:picLocks noChangeAspect="1" noChangeArrowheads="1"/>
          </p:cNvPicPr>
          <p:nvPr/>
        </p:nvPicPr>
        <p:blipFill>
          <a:blip r:embed="rId4"/>
          <a:srcRect r="21765"/>
          <a:stretch>
            <a:fillRect/>
          </a:stretch>
        </p:blipFill>
        <p:spPr bwMode="auto">
          <a:xfrm>
            <a:off x="7346578" y="0"/>
            <a:ext cx="1797422" cy="114298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7975" y="103315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kern="0" dirty="0"/>
              <a:t>Объем финансирования – </a:t>
            </a:r>
            <a:r>
              <a:rPr lang="ru-RU" sz="2400" b="1" kern="0" dirty="0">
                <a:solidFill>
                  <a:srgbClr val="C00000"/>
                </a:solidFill>
              </a:rPr>
              <a:t>137,9 млн. </a:t>
            </a:r>
            <a:r>
              <a:rPr lang="ru-RU" sz="2400" b="1" kern="0" dirty="0" smtClean="0">
                <a:solidFill>
                  <a:srgbClr val="C00000"/>
                </a:solidFill>
              </a:rPr>
              <a:t>рублей</a:t>
            </a:r>
            <a:endParaRPr lang="ru-RU" sz="2400" b="1" kern="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5429" y="571492"/>
            <a:ext cx="6929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kern="0" dirty="0" smtClean="0">
                <a:solidFill>
                  <a:srgbClr val="C00000"/>
                </a:solidFill>
              </a:rPr>
              <a:t>ПЛАН НА 2024 ГОД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7325388"/>
              </p:ext>
            </p:extLst>
          </p:nvPr>
        </p:nvGraphicFramePr>
        <p:xfrm>
          <a:off x="289916" y="1645148"/>
          <a:ext cx="8656513" cy="509622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72883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42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0" dirty="0" smtClean="0">
                          <a:latin typeface="Times New Roman" pitchFamily="18" charset="0"/>
                          <a:cs typeface="Times New Roman" pitchFamily="18" charset="0"/>
                        </a:rPr>
                        <a:t>Будет реализовано </a:t>
                      </a:r>
                      <a:r>
                        <a:rPr lang="ru-RU" sz="2000" b="1" kern="0" dirty="0" smtClean="0">
                          <a:solidFill>
                            <a:srgbClr val="C00000"/>
                          </a:solidFill>
                        </a:rPr>
                        <a:t>7 </a:t>
                      </a:r>
                      <a:r>
                        <a:rPr lang="ru-RU" sz="1600" kern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проектов: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Млн. руб.</a:t>
                      </a:r>
                      <a:endParaRPr lang="ru-RU" sz="15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52562543"/>
                  </a:ext>
                </a:extLst>
              </a:tr>
              <a:tr h="3642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0" dirty="0">
                          <a:effectLst/>
                        </a:rPr>
                        <a:t>«Благоустройство сквера района машзавода, ограниченного адресными ориентирами: г. Златоуст, ул. им. Максима Горького, д. 13 и Парковым проездом»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effectLst/>
                        </a:rPr>
                        <a:t>20 </a:t>
                      </a:r>
                      <a:endParaRPr lang="ru-RU" sz="15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42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0" dirty="0">
                          <a:effectLst/>
                        </a:rPr>
                        <a:t>«Благоустройство территории общего пользования: устройство межквартального лестничного марша, расположенной по адресу: г. Златоуст, ул. Машиностроителей между домами № 37 и № 39 до дома № 41»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smtClean="0">
                          <a:effectLst/>
                        </a:rPr>
                        <a:t>1,5</a:t>
                      </a:r>
                      <a:endParaRPr lang="ru-RU" sz="15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42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0" dirty="0">
                          <a:effectLst/>
                        </a:rPr>
                        <a:t>«Благоустройство прилегающей территории от ул. им. П.П. Аносова, дома № 261 до ул. им. П.П. Аносова, дом № 263»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effectLst/>
                        </a:rPr>
                        <a:t>17 </a:t>
                      </a:r>
                      <a:endParaRPr lang="ru-RU" sz="15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63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0" dirty="0">
                          <a:effectLst/>
                        </a:rPr>
                        <a:t>«Карманный парк: многофункциональное пространство на территории, прилегающей к библиотеке № 5 «Окна» (благоустройство территории), находящийся по адресу: г. Златоуст, ул. им. А.С. Грибоедова, от дома № 3А до дома №1А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 smtClean="0">
                          <a:effectLst/>
                        </a:rPr>
                        <a:t>14,431</a:t>
                      </a:r>
                      <a:endParaRPr lang="ru-RU" sz="15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63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0" dirty="0">
                          <a:effectLst/>
                        </a:rPr>
                        <a:t>«Комплексное благоустройство стадиона Муниципального автономного образовательного учреждения «Средняя общеобразовательная школа № 21» Структурное подразделение «Основная общеобразовательная школа № 29»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effectLst/>
                        </a:rPr>
                        <a:t>15 </a:t>
                      </a:r>
                      <a:endParaRPr lang="ru-RU" sz="15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463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0" dirty="0">
                          <a:effectLst/>
                        </a:rPr>
                        <a:t>«Приобретение и установка  сборно-разборной  сценической площадки и комплекта оборудования к ней для проведения культурно-массовых мероприятий в г. Златоусте, расположенного по адресу г. Златоуст, ул. им. Карла Маркса, дом № 26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effectLst/>
                        </a:rPr>
                        <a:t>20 </a:t>
                      </a:r>
                      <a:endParaRPr lang="ru-RU" sz="15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10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0" dirty="0">
                          <a:effectLst/>
                        </a:rPr>
                        <a:t>«Ремонт стадиона «Булат», находящегося  по адресному ориентиру: г. Златоуст, ул. Спортивная, 1А.</a:t>
                      </a:r>
                      <a:endParaRPr lang="ru-RU" sz="15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500" b="1" dirty="0">
                          <a:effectLst/>
                        </a:rPr>
                        <a:t>50 </a:t>
                      </a:r>
                      <a:endParaRPr lang="ru-RU" sz="15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6156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6284</TotalTime>
  <Words>492</Words>
  <Application>Microsoft Office PowerPoint</Application>
  <PresentationFormat>Экран (4:3)</PresentationFormat>
  <Paragraphs>76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Инициативные проекты Златоустовского городского округа  ИСПОЛНЕНИЕ  2023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gorpeu-512-2</dc:creator>
  <cp:lastModifiedBy>zgognu</cp:lastModifiedBy>
  <cp:revision>592</cp:revision>
  <cp:lastPrinted>2021-08-19T06:41:24Z</cp:lastPrinted>
  <dcterms:created xsi:type="dcterms:W3CDTF">2018-11-14T11:25:29Z</dcterms:created>
  <dcterms:modified xsi:type="dcterms:W3CDTF">2024-01-26T04:35:14Z</dcterms:modified>
</cp:coreProperties>
</file>